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1" r:id="rId5"/>
    <p:sldId id="259" r:id="rId6"/>
    <p:sldId id="260" r:id="rId7"/>
    <p:sldId id="262" r:id="rId8"/>
    <p:sldId id="264" r:id="rId9"/>
    <p:sldId id="274" r:id="rId10"/>
    <p:sldId id="275" r:id="rId11"/>
    <p:sldId id="276" r:id="rId12"/>
    <p:sldId id="277" r:id="rId13"/>
    <p:sldId id="278" r:id="rId14"/>
    <p:sldId id="279" r:id="rId15"/>
    <p:sldId id="28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5" d="100"/>
          <a:sy n="75" d="100"/>
        </p:scale>
        <p:origin x="1020" y="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9B91FD44-707F-4977-A1BE-1C99AB28CA26}" type="datetimeFigureOut">
              <a:rPr lang="en-GB" smtClean="0"/>
              <a:pPr/>
              <a:t>17/06/2021</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E78022F4-FC20-49B6-A81B-2F5DF1B3DE9D}"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B91FD44-707F-4977-A1BE-1C99AB28CA26}" type="datetimeFigureOut">
              <a:rPr lang="en-GB" smtClean="0"/>
              <a:pPr/>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8022F4-FC20-49B6-A81B-2F5DF1B3DE9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9B91FD44-707F-4977-A1BE-1C99AB28CA26}" type="datetimeFigureOut">
              <a:rPr lang="en-GB" smtClean="0"/>
              <a:pPr/>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8022F4-FC20-49B6-A81B-2F5DF1B3DE9D}"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9B91FD44-707F-4977-A1BE-1C99AB28CA26}" type="datetimeFigureOut">
              <a:rPr lang="en-GB" smtClean="0"/>
              <a:pPr/>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8022F4-FC20-49B6-A81B-2F5DF1B3DE9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9B91FD44-707F-4977-A1BE-1C99AB28CA26}" type="datetimeFigureOut">
              <a:rPr lang="en-GB" smtClean="0"/>
              <a:pPr/>
              <a:t>17/06/2021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8022F4-FC20-49B6-A81B-2F5DF1B3DE9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9B91FD44-707F-4977-A1BE-1C99AB28CA26}" type="datetimeFigureOut">
              <a:rPr lang="en-GB" smtClean="0"/>
              <a:pPr/>
              <a:t>17/06/2021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8022F4-FC20-49B6-A81B-2F5DF1B3DE9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91FD44-707F-4977-A1BE-1C99AB28CA26}" type="datetimeFigureOut">
              <a:rPr lang="en-GB" smtClean="0"/>
              <a:pPr/>
              <a:t>17/06/2021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8022F4-FC20-49B6-A81B-2F5DF1B3DE9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9B91FD44-707F-4977-A1BE-1C99AB28CA26}" type="datetimeFigureOut">
              <a:rPr lang="en-GB" smtClean="0"/>
              <a:pPr/>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8022F4-FC20-49B6-A81B-2F5DF1B3DE9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9B91FD44-707F-4977-A1BE-1C99AB28CA26}" type="datetimeFigureOut">
              <a:rPr lang="en-GB" smtClean="0"/>
              <a:pPr/>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E78022F4-FC20-49B6-A81B-2F5DF1B3DE9D}" type="slidenum">
              <a:rPr lang="en-GB" smtClean="0"/>
              <a:pPr/>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B91FD44-707F-4977-A1BE-1C99AB28CA26}" type="datetimeFigureOut">
              <a:rPr lang="en-GB" smtClean="0"/>
              <a:pPr/>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8022F4-FC20-49B6-A81B-2F5DF1B3DE9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B91FD44-707F-4977-A1BE-1C99AB28CA26}" type="datetimeFigureOut">
              <a:rPr lang="en-GB" smtClean="0"/>
              <a:pPr/>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8022F4-FC20-49B6-A81B-2F5DF1B3DE9D}"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B91FD44-707F-4977-A1BE-1C99AB28CA26}" type="datetimeFigureOut">
              <a:rPr lang="en-GB" smtClean="0"/>
              <a:pPr/>
              <a:t>17/06/2021</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78022F4-FC20-49B6-A81B-2F5DF1B3DE9D}" type="slidenum">
              <a:rPr lang="en-GB" smtClean="0"/>
              <a:pPr/>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539552" y="908720"/>
            <a:ext cx="7851648" cy="1828800"/>
          </a:xfrm>
        </p:spPr>
        <p:txBody>
          <a:bodyPr/>
          <a:lstStyle/>
          <a:p>
            <a:r>
              <a:rPr lang="en-GB" dirty="0"/>
              <a:t>Relationship and Sex Education </a:t>
            </a:r>
          </a:p>
        </p:txBody>
      </p:sp>
      <p:sp>
        <p:nvSpPr>
          <p:cNvPr id="6" name="Subtitle 2"/>
          <p:cNvSpPr>
            <a:spLocks noGrp="1"/>
          </p:cNvSpPr>
          <p:nvPr>
            <p:ph type="subTitle" idx="1"/>
          </p:nvPr>
        </p:nvSpPr>
        <p:spPr>
          <a:xfrm>
            <a:off x="323528" y="3717032"/>
            <a:ext cx="6192688" cy="1944216"/>
          </a:xfrm>
        </p:spPr>
        <p:txBody>
          <a:bodyPr>
            <a:normAutofit/>
          </a:bodyPr>
          <a:lstStyle/>
          <a:p>
            <a:pPr algn="l"/>
            <a:r>
              <a:rPr lang="en-US" sz="3600" b="1" dirty="0">
                <a:solidFill>
                  <a:srgbClr val="FFC000"/>
                </a:solidFill>
                <a:latin typeface="+mj-lt"/>
              </a:rPr>
              <a:t>Parent / </a:t>
            </a:r>
            <a:r>
              <a:rPr lang="en-US" sz="3600" b="1" dirty="0" err="1">
                <a:solidFill>
                  <a:srgbClr val="FFC000"/>
                </a:solidFill>
                <a:latin typeface="+mj-lt"/>
              </a:rPr>
              <a:t>Carer</a:t>
            </a:r>
            <a:r>
              <a:rPr lang="en-US" sz="3600" b="1" dirty="0">
                <a:solidFill>
                  <a:srgbClr val="FFC000"/>
                </a:solidFill>
                <a:latin typeface="+mj-lt"/>
              </a:rPr>
              <a:t> information</a:t>
            </a:r>
          </a:p>
          <a:p>
            <a:pPr algn="l"/>
            <a:r>
              <a:rPr lang="en-US" sz="3600" b="1" dirty="0">
                <a:solidFill>
                  <a:srgbClr val="FFC000"/>
                </a:solidFill>
                <a:latin typeface="+mj-lt"/>
              </a:rPr>
              <a:t> </a:t>
            </a:r>
          </a:p>
        </p:txBody>
      </p:sp>
      <p:pic>
        <p:nvPicPr>
          <p:cNvPr id="14338" name="Picture 2" descr="Image result for st christopher's catholic primary school"/>
          <p:cNvPicPr>
            <a:picLocks noChangeAspect="1" noChangeArrowheads="1"/>
          </p:cNvPicPr>
          <p:nvPr/>
        </p:nvPicPr>
        <p:blipFill>
          <a:blip r:embed="rId2" cstate="print"/>
          <a:srcRect/>
          <a:stretch>
            <a:fillRect/>
          </a:stretch>
        </p:blipFill>
        <p:spPr bwMode="auto">
          <a:xfrm>
            <a:off x="6660232" y="3068960"/>
            <a:ext cx="2232248" cy="2232248"/>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23528" y="188640"/>
            <a:ext cx="8229600" cy="1143000"/>
          </a:xfrm>
        </p:spPr>
        <p:txBody>
          <a:bodyPr>
            <a:normAutofit/>
          </a:bodyPr>
          <a:lstStyle/>
          <a:p>
            <a:r>
              <a:rPr lang="en-GB" sz="4800" b="1" u="sng" dirty="0"/>
              <a:t>Overview</a:t>
            </a:r>
          </a:p>
        </p:txBody>
      </p:sp>
      <p:sp>
        <p:nvSpPr>
          <p:cNvPr id="5" name="Content Placeholder 2"/>
          <p:cNvSpPr>
            <a:spLocks noGrp="1"/>
          </p:cNvSpPr>
          <p:nvPr>
            <p:ph idx="1"/>
          </p:nvPr>
        </p:nvSpPr>
        <p:spPr>
          <a:xfrm>
            <a:off x="179512" y="1628800"/>
            <a:ext cx="8964488" cy="4032448"/>
          </a:xfrm>
        </p:spPr>
        <p:txBody>
          <a:bodyPr>
            <a:normAutofit/>
          </a:bodyPr>
          <a:lstStyle/>
          <a:p>
            <a:r>
              <a:rPr lang="en-GB" sz="3600" dirty="0">
                <a:solidFill>
                  <a:srgbClr val="002060"/>
                </a:solidFill>
                <a:latin typeface="+mj-lt"/>
                <a:cs typeface="Arial" pitchFamily="34" charset="0"/>
              </a:rPr>
              <a:t>Why we teach Relationship and Sex Education (RSE)</a:t>
            </a:r>
          </a:p>
          <a:p>
            <a:r>
              <a:rPr lang="en-GB" sz="3600" dirty="0">
                <a:solidFill>
                  <a:srgbClr val="002060"/>
                </a:solidFill>
                <a:latin typeface="+mj-lt"/>
                <a:cs typeface="Arial" pitchFamily="34" charset="0"/>
              </a:rPr>
              <a:t>What is “A Journey in Love”?</a:t>
            </a:r>
          </a:p>
          <a:p>
            <a:r>
              <a:rPr lang="en-GB" sz="3600" dirty="0">
                <a:solidFill>
                  <a:srgbClr val="002060"/>
                </a:solidFill>
                <a:latin typeface="+mj-lt"/>
                <a:cs typeface="Arial" pitchFamily="34" charset="0"/>
              </a:rPr>
              <a:t>The programme of teaching</a:t>
            </a:r>
          </a:p>
          <a:p>
            <a:r>
              <a:rPr lang="en-GB" sz="3600" dirty="0">
                <a:solidFill>
                  <a:srgbClr val="002060"/>
                </a:solidFill>
                <a:latin typeface="+mj-lt"/>
                <a:cs typeface="Arial" pitchFamily="34" charset="0"/>
              </a:rPr>
              <a:t>How will it be taught in St.Christopher’s?</a:t>
            </a:r>
          </a:p>
          <a:p>
            <a:r>
              <a:rPr lang="en-GB" sz="3600" dirty="0">
                <a:solidFill>
                  <a:srgbClr val="002060"/>
                </a:solidFill>
                <a:latin typeface="+mj-lt"/>
                <a:cs typeface="Arial" pitchFamily="34" charset="0"/>
              </a:rPr>
              <a:t>What will my child be learning about?</a:t>
            </a:r>
          </a:p>
          <a:p>
            <a:endParaRPr lang="en-GB" sz="3600" dirty="0">
              <a:solidFill>
                <a:srgbClr val="002060"/>
              </a:solidFill>
              <a:latin typeface="+mj-lt"/>
              <a:cs typeface="Arial" pitchFamily="34" charset="0"/>
            </a:endParaRPr>
          </a:p>
          <a:p>
            <a:endParaRPr lang="en-GB" sz="3600" dirty="0">
              <a:solidFill>
                <a:srgbClr val="002060"/>
              </a:solidFill>
              <a:latin typeface="+mj-lt"/>
              <a:cs typeface="Arial" pitchFamily="34" charset="0"/>
            </a:endParaRPr>
          </a:p>
          <a:p>
            <a:endParaRPr lang="en-GB" sz="3600" dirty="0">
              <a:solidFill>
                <a:srgbClr val="002060"/>
              </a:solidFill>
              <a:latin typeface="+mj-lt"/>
              <a:cs typeface="Arial" pitchFamily="34" charset="0"/>
            </a:endParaRPr>
          </a:p>
          <a:p>
            <a:endParaRPr lang="en-GB" sz="3600" dirty="0">
              <a:solidFill>
                <a:srgbClr val="002060"/>
              </a:solidFill>
              <a:latin typeface="+mj-lt"/>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txBody>
          <a:bodyPr>
            <a:normAutofit/>
          </a:bodyPr>
          <a:lstStyle/>
          <a:p>
            <a:r>
              <a:rPr lang="en-GB" sz="4800" b="1" u="sng" dirty="0"/>
              <a:t>Why do we teach RSE?</a:t>
            </a:r>
          </a:p>
        </p:txBody>
      </p:sp>
      <p:sp>
        <p:nvSpPr>
          <p:cNvPr id="4" name="Content Placeholder 2"/>
          <p:cNvSpPr>
            <a:spLocks noGrp="1"/>
          </p:cNvSpPr>
          <p:nvPr>
            <p:ph idx="1"/>
          </p:nvPr>
        </p:nvSpPr>
        <p:spPr>
          <a:xfrm>
            <a:off x="251520" y="1772816"/>
            <a:ext cx="8640960" cy="4824536"/>
          </a:xfrm>
        </p:spPr>
        <p:txBody>
          <a:bodyPr>
            <a:normAutofit fontScale="92500" lnSpcReduction="10000"/>
          </a:bodyPr>
          <a:lstStyle/>
          <a:p>
            <a:r>
              <a:rPr lang="en-GB" dirty="0">
                <a:solidFill>
                  <a:srgbClr val="002060"/>
                </a:solidFill>
                <a:latin typeface="+mj-lt"/>
                <a:cs typeface="Arial" panose="020B0604020202020204" pitchFamily="34" charset="0"/>
              </a:rPr>
              <a:t>Relationships and Sex Education (RSE) is the life-long learning about physical, moral social and emotional development.</a:t>
            </a:r>
          </a:p>
          <a:p>
            <a:pPr marL="0" indent="0">
              <a:buNone/>
            </a:pPr>
            <a:endParaRPr lang="en-GB" dirty="0">
              <a:solidFill>
                <a:srgbClr val="002060"/>
              </a:solidFill>
              <a:latin typeface="+mj-lt"/>
              <a:cs typeface="Arial" panose="020B0604020202020204" pitchFamily="34" charset="0"/>
            </a:endParaRPr>
          </a:p>
          <a:p>
            <a:r>
              <a:rPr lang="en-GB" altLang="en-US" dirty="0">
                <a:solidFill>
                  <a:srgbClr val="002060"/>
                </a:solidFill>
                <a:latin typeface="+mj-lt"/>
                <a:ea typeface="Conchoid" charset="0"/>
                <a:cs typeface="Arial" panose="020B0604020202020204" pitchFamily="34" charset="0"/>
              </a:rPr>
              <a:t>It is the understanding of the importance of marriage for family life, stable and loving relationships, respect, love and care. </a:t>
            </a:r>
          </a:p>
          <a:p>
            <a:endParaRPr lang="en-GB" altLang="en-US" dirty="0">
              <a:solidFill>
                <a:srgbClr val="002060"/>
              </a:solidFill>
              <a:latin typeface="+mj-lt"/>
              <a:ea typeface="Conchoid" charset="0"/>
              <a:cs typeface="Arial" panose="020B0604020202020204" pitchFamily="34" charset="0"/>
            </a:endParaRPr>
          </a:p>
          <a:p>
            <a:r>
              <a:rPr lang="en-GB" altLang="en-US" dirty="0">
                <a:solidFill>
                  <a:srgbClr val="002060"/>
                </a:solidFill>
                <a:latin typeface="+mj-lt"/>
                <a:ea typeface="Conchoid" charset="0"/>
                <a:cs typeface="Arial" panose="020B0604020202020204" pitchFamily="34" charset="0"/>
              </a:rPr>
              <a:t>It is also about the teaching of sex, sexuality and sexual health. </a:t>
            </a:r>
          </a:p>
          <a:p>
            <a:endParaRPr lang="en-GB" altLang="en-US" dirty="0">
              <a:solidFill>
                <a:srgbClr val="002060"/>
              </a:solidFill>
              <a:latin typeface="+mj-lt"/>
              <a:ea typeface="Conchoid" charset="0"/>
              <a:cs typeface="Arial" panose="020B0604020202020204" pitchFamily="34" charset="0"/>
            </a:endParaRPr>
          </a:p>
          <a:p>
            <a:r>
              <a:rPr lang="en-GB" altLang="en-US" dirty="0">
                <a:solidFill>
                  <a:srgbClr val="002060"/>
                </a:solidFill>
                <a:latin typeface="+mj-lt"/>
                <a:ea typeface="Conchoid" charset="0"/>
                <a:cs typeface="Arial" panose="020B0604020202020204" pitchFamily="34" charset="0"/>
              </a:rPr>
              <a:t>The teaching of RSE comes from “A Journey in Love”</a:t>
            </a:r>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251520" y="980728"/>
            <a:ext cx="8570622" cy="3528392"/>
          </a:xfrm>
        </p:spPr>
        <p:txBody>
          <a:bodyPr>
            <a:normAutofit lnSpcReduction="10000"/>
          </a:bodyPr>
          <a:lstStyle/>
          <a:p>
            <a:pPr algn="ctr">
              <a:buFontTx/>
              <a:buNone/>
            </a:pPr>
            <a:endParaRPr lang="en-GB" altLang="en-US" sz="2400" dirty="0">
              <a:solidFill>
                <a:srgbClr val="9B1B00"/>
              </a:solidFill>
              <a:latin typeface="Arial" panose="020B0604020202020204" pitchFamily="34" charset="0"/>
              <a:ea typeface="Conchoid" charset="0"/>
              <a:cs typeface="Arial" panose="020B0604020202020204" pitchFamily="34" charset="0"/>
            </a:endParaRPr>
          </a:p>
          <a:p>
            <a:pPr algn="ctr">
              <a:buFontTx/>
              <a:buNone/>
            </a:pPr>
            <a:endParaRPr lang="en-GB" altLang="en-US" sz="2400" dirty="0">
              <a:solidFill>
                <a:srgbClr val="9B1B00"/>
              </a:solidFill>
              <a:latin typeface="Arial" panose="020B0604020202020204" pitchFamily="34" charset="0"/>
              <a:ea typeface="Conchoid" charset="0"/>
              <a:cs typeface="Arial" panose="020B0604020202020204" pitchFamily="34" charset="0"/>
            </a:endParaRPr>
          </a:p>
          <a:p>
            <a:pPr algn="ctr">
              <a:buFontTx/>
              <a:buNone/>
            </a:pPr>
            <a:r>
              <a:rPr lang="en-GB" altLang="en-US" sz="2400" b="1" dirty="0">
                <a:solidFill>
                  <a:srgbClr val="002060"/>
                </a:solidFill>
                <a:latin typeface="+mj-lt"/>
                <a:ea typeface="Conchoid" charset="0"/>
                <a:cs typeface="Arial" panose="020B0604020202020204" pitchFamily="34" charset="0"/>
              </a:rPr>
              <a:t>The central message of the Christian faith is love.  </a:t>
            </a:r>
          </a:p>
          <a:p>
            <a:pPr algn="ctr">
              <a:buFontTx/>
              <a:buNone/>
            </a:pPr>
            <a:r>
              <a:rPr lang="en-GB" altLang="en-US" sz="2400" b="1" dirty="0">
                <a:solidFill>
                  <a:srgbClr val="002060"/>
                </a:solidFill>
                <a:latin typeface="+mj-lt"/>
                <a:ea typeface="Conchoid" charset="0"/>
                <a:cs typeface="Arial" panose="020B0604020202020204" pitchFamily="34" charset="0"/>
              </a:rPr>
              <a:t>The central message of our RSE teaching is love.</a:t>
            </a:r>
          </a:p>
          <a:p>
            <a:pPr algn="ctr">
              <a:buFontTx/>
              <a:buNone/>
            </a:pPr>
            <a:endParaRPr lang="en-GB" altLang="en-US" sz="2400" dirty="0">
              <a:solidFill>
                <a:srgbClr val="002060"/>
              </a:solidFill>
              <a:latin typeface="+mj-lt"/>
              <a:ea typeface="Conchoid" charset="0"/>
              <a:cs typeface="Arial" panose="020B0604020202020204" pitchFamily="34" charset="0"/>
            </a:endParaRPr>
          </a:p>
          <a:p>
            <a:pPr algn="ctr">
              <a:buFontTx/>
              <a:buNone/>
            </a:pPr>
            <a:r>
              <a:rPr lang="en-GB" altLang="en-US" sz="2400" b="1" dirty="0">
                <a:solidFill>
                  <a:srgbClr val="FF0000"/>
                </a:solidFill>
                <a:latin typeface="+mj-lt"/>
                <a:ea typeface="Conchoid" charset="0"/>
                <a:cs typeface="Arial" panose="020B0604020202020204" pitchFamily="34" charset="0"/>
              </a:rPr>
              <a:t>“My commandment is this: </a:t>
            </a:r>
          </a:p>
          <a:p>
            <a:pPr algn="ctr">
              <a:buFontTx/>
              <a:buNone/>
            </a:pPr>
            <a:r>
              <a:rPr lang="en-GB" altLang="en-US" sz="2400" b="1" dirty="0">
                <a:solidFill>
                  <a:srgbClr val="FF0000"/>
                </a:solidFill>
                <a:latin typeface="+mj-lt"/>
                <a:ea typeface="Conchoid" charset="0"/>
                <a:cs typeface="Arial" panose="020B0604020202020204" pitchFamily="34" charset="0"/>
              </a:rPr>
              <a:t>Love one another, just as I have loved you”</a:t>
            </a:r>
          </a:p>
          <a:p>
            <a:pPr algn="ctr">
              <a:buFontTx/>
              <a:buNone/>
            </a:pPr>
            <a:r>
              <a:rPr lang="en-GB" altLang="en-US" sz="2400" b="1" dirty="0">
                <a:solidFill>
                  <a:srgbClr val="FF0000"/>
                </a:solidFill>
                <a:latin typeface="+mj-lt"/>
                <a:ea typeface="Conchoid" charset="0"/>
                <a:cs typeface="Arial" panose="020B0604020202020204" pitchFamily="34" charset="0"/>
              </a:rPr>
              <a:t>John 15:12</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67544" y="260648"/>
            <a:ext cx="8229600" cy="1143000"/>
          </a:xfrm>
        </p:spPr>
        <p:txBody>
          <a:bodyPr>
            <a:normAutofit fontScale="90000"/>
          </a:bodyPr>
          <a:lstStyle/>
          <a:p>
            <a:pPr algn="ctr"/>
            <a:r>
              <a:rPr lang="en-GB" sz="4800" b="1" u="sng" dirty="0"/>
              <a:t>What is ‘A Journey in Love’?</a:t>
            </a:r>
          </a:p>
        </p:txBody>
      </p:sp>
      <p:sp>
        <p:nvSpPr>
          <p:cNvPr id="5" name="Content Placeholder 2"/>
          <p:cNvSpPr>
            <a:spLocks noGrp="1"/>
          </p:cNvSpPr>
          <p:nvPr>
            <p:ph idx="1"/>
          </p:nvPr>
        </p:nvSpPr>
        <p:spPr>
          <a:xfrm>
            <a:off x="467544" y="1484784"/>
            <a:ext cx="8071130" cy="4797896"/>
          </a:xfrm>
        </p:spPr>
        <p:txBody>
          <a:bodyPr>
            <a:noAutofit/>
          </a:bodyPr>
          <a:lstStyle/>
          <a:p>
            <a:pPr algn="just"/>
            <a:r>
              <a:rPr lang="en-GB" sz="2400" i="1" dirty="0">
                <a:solidFill>
                  <a:srgbClr val="002060"/>
                </a:solidFill>
                <a:latin typeface="+mj-lt"/>
                <a:cs typeface="Arial" panose="020B0604020202020204" pitchFamily="34" charset="0"/>
              </a:rPr>
              <a:t>A Journey in Love</a:t>
            </a:r>
            <a:r>
              <a:rPr lang="en-GB" sz="2400" dirty="0">
                <a:solidFill>
                  <a:srgbClr val="002060"/>
                </a:solidFill>
                <a:latin typeface="+mj-lt"/>
                <a:cs typeface="Arial" panose="020B0604020202020204" pitchFamily="34" charset="0"/>
              </a:rPr>
              <a:t> is a resource created by Sister Jude </a:t>
            </a:r>
            <a:r>
              <a:rPr lang="en-GB" sz="2400" dirty="0" err="1">
                <a:solidFill>
                  <a:srgbClr val="002060"/>
                </a:solidFill>
                <a:latin typeface="+mj-lt"/>
                <a:cs typeface="Arial" panose="020B0604020202020204" pitchFamily="34" charset="0"/>
              </a:rPr>
              <a:t>Groden</a:t>
            </a:r>
            <a:r>
              <a:rPr lang="en-GB" sz="2400" dirty="0">
                <a:solidFill>
                  <a:srgbClr val="002060"/>
                </a:solidFill>
                <a:latin typeface="+mj-lt"/>
                <a:cs typeface="Arial" panose="020B0604020202020204" pitchFamily="34" charset="0"/>
              </a:rPr>
              <a:t>.</a:t>
            </a:r>
          </a:p>
          <a:p>
            <a:pPr algn="just"/>
            <a:r>
              <a:rPr lang="en-GB" sz="2400" dirty="0">
                <a:solidFill>
                  <a:srgbClr val="002060"/>
                </a:solidFill>
                <a:latin typeface="+mj-lt"/>
                <a:cs typeface="Arial" panose="020B0604020202020204" pitchFamily="34" charset="0"/>
              </a:rPr>
              <a:t>It is the recommended programme of study for Catholic schools for Sex and Relationship Education, and has been written as a progressive scheme of work that supports the Religious Education, PSHE and Science curricula taught within the school.  It is approved by the Council of Catholic Bishops of England and Wales.</a:t>
            </a:r>
          </a:p>
          <a:p>
            <a:pPr algn="just"/>
            <a:r>
              <a:rPr lang="en-GB" sz="2400" dirty="0">
                <a:solidFill>
                  <a:srgbClr val="002060"/>
                </a:solidFill>
                <a:latin typeface="+mj-lt"/>
                <a:cs typeface="Arial" panose="020B0604020202020204" pitchFamily="34" charset="0"/>
              </a:rPr>
              <a:t>Throughout </a:t>
            </a:r>
            <a:r>
              <a:rPr lang="en-GB" sz="2400" i="1" dirty="0">
                <a:solidFill>
                  <a:srgbClr val="002060"/>
                </a:solidFill>
                <a:latin typeface="+mj-lt"/>
                <a:cs typeface="Arial" panose="020B0604020202020204" pitchFamily="34" charset="0"/>
              </a:rPr>
              <a:t>A Journey in Love</a:t>
            </a:r>
            <a:r>
              <a:rPr lang="en-GB" sz="2400" dirty="0">
                <a:solidFill>
                  <a:srgbClr val="002060"/>
                </a:solidFill>
                <a:latin typeface="+mj-lt"/>
                <a:cs typeface="Arial" panose="020B0604020202020204" pitchFamily="34" charset="0"/>
              </a:rPr>
              <a:t>, an aspect of the mystery of love is focussed upon in each group, children and young people are encouraged to marvel at the wonder and beauty of God’s creative love.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67544" y="260648"/>
            <a:ext cx="8229600" cy="1143000"/>
          </a:xfrm>
        </p:spPr>
        <p:txBody>
          <a:bodyPr>
            <a:normAutofit fontScale="90000"/>
          </a:bodyPr>
          <a:lstStyle/>
          <a:p>
            <a:pPr algn="ctr"/>
            <a:r>
              <a:rPr lang="en-GB" sz="4800" b="1" u="sng" dirty="0"/>
              <a:t>What is ‘A Journey in Love’?</a:t>
            </a:r>
          </a:p>
        </p:txBody>
      </p:sp>
      <p:sp>
        <p:nvSpPr>
          <p:cNvPr id="5" name="Content Placeholder 2"/>
          <p:cNvSpPr>
            <a:spLocks noGrp="1"/>
          </p:cNvSpPr>
          <p:nvPr>
            <p:ph idx="1"/>
          </p:nvPr>
        </p:nvSpPr>
        <p:spPr>
          <a:xfrm>
            <a:off x="179512" y="1556792"/>
            <a:ext cx="8712968" cy="4896544"/>
          </a:xfrm>
        </p:spPr>
        <p:txBody>
          <a:bodyPr>
            <a:normAutofit/>
          </a:bodyPr>
          <a:lstStyle/>
          <a:p>
            <a:pPr algn="just"/>
            <a:r>
              <a:rPr lang="en-GB" sz="2400" dirty="0">
                <a:solidFill>
                  <a:srgbClr val="002060"/>
                </a:solidFill>
                <a:latin typeface="+mj-lt"/>
                <a:cs typeface="Arial" panose="020B0604020202020204" pitchFamily="34" charset="0"/>
              </a:rPr>
              <a:t>This is reflected in each stage of a person’s growth in the Primary Years through a series of suggested, progressive and developmental tasks, activities and reflections which focus on physical, social, emotional, intellectual and spiritual development.</a:t>
            </a:r>
          </a:p>
          <a:p>
            <a:pPr algn="just"/>
            <a:r>
              <a:rPr lang="en-GB" sz="2400" dirty="0">
                <a:solidFill>
                  <a:srgbClr val="002060"/>
                </a:solidFill>
                <a:latin typeface="+mj-lt"/>
                <a:cs typeface="Arial" panose="020B0604020202020204" pitchFamily="34" charset="0"/>
              </a:rPr>
              <a:t>As with all aspects of learning, children are naturally curious and many will have questions related to their lessons. Opportunities to discuss questions form part of the lessons and again these are treated with care and understanding. </a:t>
            </a:r>
          </a:p>
          <a:p>
            <a:pPr algn="just"/>
            <a:r>
              <a:rPr lang="en-GB" sz="2400" i="1" dirty="0">
                <a:solidFill>
                  <a:srgbClr val="002060"/>
                </a:solidFill>
                <a:latin typeface="+mj-lt"/>
                <a:cs typeface="Arial" panose="020B0604020202020204" pitchFamily="34" charset="0"/>
              </a:rPr>
              <a:t>A Journey in Love</a:t>
            </a:r>
            <a:r>
              <a:rPr lang="en-GB" sz="2400" dirty="0">
                <a:solidFill>
                  <a:srgbClr val="002060"/>
                </a:solidFill>
                <a:latin typeface="+mj-lt"/>
                <a:cs typeface="Arial" panose="020B0604020202020204" pitchFamily="34" charset="0"/>
              </a:rPr>
              <a:t> highlights the importance of parental input and children will be told to discuss their lessons at home. </a:t>
            </a:r>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67544" y="332656"/>
            <a:ext cx="8229600" cy="710952"/>
          </a:xfrm>
        </p:spPr>
        <p:txBody>
          <a:bodyPr>
            <a:normAutofit/>
          </a:bodyPr>
          <a:lstStyle/>
          <a:p>
            <a:pPr algn="ctr"/>
            <a:r>
              <a:rPr lang="en-GB" sz="3600" b="1" u="sng" dirty="0"/>
              <a:t>The programme of Teaching</a:t>
            </a:r>
          </a:p>
        </p:txBody>
      </p:sp>
      <p:sp>
        <p:nvSpPr>
          <p:cNvPr id="5" name="Content Placeholder 2"/>
          <p:cNvSpPr>
            <a:spLocks noGrp="1"/>
          </p:cNvSpPr>
          <p:nvPr>
            <p:ph idx="1"/>
          </p:nvPr>
        </p:nvSpPr>
        <p:spPr>
          <a:xfrm>
            <a:off x="467544" y="1340769"/>
            <a:ext cx="8352928" cy="5040560"/>
          </a:xfrm>
        </p:spPr>
        <p:txBody>
          <a:bodyPr>
            <a:normAutofit/>
          </a:bodyPr>
          <a:lstStyle/>
          <a:p>
            <a:pPr marL="0" indent="0">
              <a:buNone/>
            </a:pPr>
            <a:r>
              <a:rPr lang="en-GB" altLang="en-US" sz="2400" dirty="0">
                <a:solidFill>
                  <a:srgbClr val="002060"/>
                </a:solidFill>
                <a:latin typeface="+mj-lt"/>
                <a:ea typeface="Conchoid" charset="0"/>
                <a:cs typeface="Conchoid" charset="0"/>
              </a:rPr>
              <a:t>A Journey in Love programme of learning is broken into 5 aspects of human development:</a:t>
            </a:r>
          </a:p>
          <a:p>
            <a:r>
              <a:rPr lang="en-GB" altLang="en-US" sz="2400" dirty="0">
                <a:solidFill>
                  <a:srgbClr val="002060"/>
                </a:solidFill>
                <a:latin typeface="+mj-lt"/>
                <a:ea typeface="Conchoid" charset="0"/>
                <a:cs typeface="Conchoid" charset="0"/>
              </a:rPr>
              <a:t>Physical</a:t>
            </a:r>
          </a:p>
          <a:p>
            <a:r>
              <a:rPr lang="en-GB" altLang="en-US" sz="2400" dirty="0">
                <a:solidFill>
                  <a:srgbClr val="002060"/>
                </a:solidFill>
                <a:latin typeface="+mj-lt"/>
                <a:ea typeface="Conchoid" charset="0"/>
                <a:cs typeface="Conchoid" charset="0"/>
              </a:rPr>
              <a:t>Social</a:t>
            </a:r>
          </a:p>
          <a:p>
            <a:r>
              <a:rPr lang="en-GB" altLang="en-US" sz="2400" dirty="0">
                <a:solidFill>
                  <a:srgbClr val="002060"/>
                </a:solidFill>
                <a:latin typeface="+mj-lt"/>
                <a:ea typeface="Conchoid" charset="0"/>
                <a:cs typeface="Conchoid" charset="0"/>
              </a:rPr>
              <a:t>Emotional</a:t>
            </a:r>
          </a:p>
          <a:p>
            <a:r>
              <a:rPr lang="en-GB" altLang="en-US" sz="2400" dirty="0">
                <a:solidFill>
                  <a:srgbClr val="002060"/>
                </a:solidFill>
                <a:latin typeface="+mj-lt"/>
                <a:ea typeface="Conchoid" charset="0"/>
                <a:cs typeface="Conchoid" charset="0"/>
              </a:rPr>
              <a:t>Intellectual</a:t>
            </a:r>
          </a:p>
          <a:p>
            <a:r>
              <a:rPr lang="en-GB" altLang="en-US" sz="2400" dirty="0">
                <a:solidFill>
                  <a:srgbClr val="002060"/>
                </a:solidFill>
                <a:latin typeface="+mj-lt"/>
                <a:ea typeface="Conchoid" charset="0"/>
                <a:cs typeface="Conchoid" charset="0"/>
              </a:rPr>
              <a:t>Spiritual</a:t>
            </a:r>
          </a:p>
          <a:p>
            <a:pPr>
              <a:buFontTx/>
              <a:buNone/>
            </a:pPr>
            <a:endParaRPr lang="en-GB" altLang="en-US" sz="2400" dirty="0">
              <a:solidFill>
                <a:srgbClr val="002060"/>
              </a:solidFill>
              <a:latin typeface="+mj-lt"/>
              <a:ea typeface="Conchoid" charset="0"/>
              <a:cs typeface="Conchoid" charset="0"/>
            </a:endParaRPr>
          </a:p>
          <a:p>
            <a:pPr>
              <a:buFontTx/>
              <a:buNone/>
            </a:pPr>
            <a:r>
              <a:rPr lang="en-GB" altLang="en-US" sz="2400" dirty="0">
                <a:solidFill>
                  <a:srgbClr val="002060"/>
                </a:solidFill>
                <a:latin typeface="+mj-lt"/>
                <a:ea typeface="Conchoid" charset="0"/>
                <a:cs typeface="Conchoid" charset="0"/>
              </a:rPr>
              <a:t>    Each year group has its own Learning objective along with key words and the skills that will be taught.  </a:t>
            </a:r>
          </a:p>
          <a:p>
            <a:pPr>
              <a:buNone/>
            </a:pPr>
            <a:endParaRPr lang="en-GB" altLang="en-US" sz="2400" dirty="0">
              <a:solidFill>
                <a:srgbClr val="002060"/>
              </a:solidFill>
              <a:latin typeface="+mj-lt"/>
              <a:ea typeface="Conchoid" charset="0"/>
              <a:cs typeface="Conchoid" charset="0"/>
            </a:endParaRPr>
          </a:p>
          <a:p>
            <a:endParaRPr lang="en-GB" dirty="0">
              <a:solidFill>
                <a:srgbClr val="002060"/>
              </a:solidFill>
              <a:latin typeface="+mj-l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67544" y="620688"/>
            <a:ext cx="8229600" cy="710952"/>
          </a:xfrm>
        </p:spPr>
        <p:txBody>
          <a:bodyPr>
            <a:normAutofit/>
          </a:bodyPr>
          <a:lstStyle/>
          <a:p>
            <a:pPr algn="ctr"/>
            <a:r>
              <a:rPr lang="en-GB" sz="3600" b="1" u="sng" dirty="0"/>
              <a:t>The Programme of Teaching</a:t>
            </a:r>
          </a:p>
        </p:txBody>
      </p:sp>
      <p:sp>
        <p:nvSpPr>
          <p:cNvPr id="5" name="Content Placeholder 2"/>
          <p:cNvSpPr>
            <a:spLocks noGrp="1"/>
          </p:cNvSpPr>
          <p:nvPr>
            <p:ph idx="1"/>
          </p:nvPr>
        </p:nvSpPr>
        <p:spPr>
          <a:xfrm>
            <a:off x="467544" y="1340769"/>
            <a:ext cx="8352928" cy="5040560"/>
          </a:xfrm>
        </p:spPr>
        <p:txBody>
          <a:bodyPr>
            <a:normAutofit/>
          </a:bodyPr>
          <a:lstStyle/>
          <a:p>
            <a:endParaRPr lang="en-GB" altLang="en-US" sz="2400" dirty="0">
              <a:solidFill>
                <a:srgbClr val="002060"/>
              </a:solidFill>
              <a:latin typeface="+mj-lt"/>
              <a:ea typeface="Conchoid" charset="0"/>
              <a:cs typeface="Conchoid" charset="0"/>
            </a:endParaRPr>
          </a:p>
          <a:p>
            <a:endParaRPr lang="en-GB" dirty="0">
              <a:solidFill>
                <a:srgbClr val="002060"/>
              </a:solidFill>
              <a:latin typeface="+mj-lt"/>
            </a:endParaRPr>
          </a:p>
        </p:txBody>
      </p:sp>
      <p:sp>
        <p:nvSpPr>
          <p:cNvPr id="7" name="Content Placeholder 2"/>
          <p:cNvSpPr txBox="1">
            <a:spLocks/>
          </p:cNvSpPr>
          <p:nvPr/>
        </p:nvSpPr>
        <p:spPr>
          <a:xfrm>
            <a:off x="467544" y="1484784"/>
            <a:ext cx="8352928" cy="3231975"/>
          </a:xfrm>
          <a:prstGeom prst="rect">
            <a:avLst/>
          </a:prstGeom>
        </p:spPr>
        <p:txBody>
          <a:bodyPr vert="horz">
            <a:normAutofit/>
          </a:bodyPr>
          <a:lstStyle/>
          <a:p>
            <a:pPr marL="274320" marR="0" lvl="0" indent="-274320" algn="l" defTabSz="914400" rtl="0" eaLnBrk="1" fontAlgn="auto" latinLnBrk="0" hangingPunct="1">
              <a:lnSpc>
                <a:spcPct val="100000"/>
              </a:lnSpc>
              <a:spcBef>
                <a:spcPct val="20000"/>
              </a:spcBef>
              <a:spcAft>
                <a:spcPts val="0"/>
              </a:spcAft>
              <a:buClr>
                <a:schemeClr val="accent3"/>
              </a:buClr>
              <a:buSzPct val="95000"/>
              <a:buFontTx/>
              <a:buNone/>
              <a:tabLst/>
              <a:defRPr/>
            </a:pPr>
            <a:r>
              <a:rPr kumimoji="0" lang="en-GB" altLang="en-US" sz="2400" b="0" i="0" u="none" strike="noStrike" kern="1200" cap="none" spc="0" normalizeH="0" baseline="0" noProof="0" dirty="0">
                <a:ln>
                  <a:noFill/>
                </a:ln>
                <a:solidFill>
                  <a:srgbClr val="002060"/>
                </a:solidFill>
                <a:effectLst/>
                <a:uLnTx/>
                <a:uFillTx/>
                <a:latin typeface="+mj-lt"/>
                <a:ea typeface="Conchoid" charset="0"/>
                <a:cs typeface="Conchoid" charset="0"/>
              </a:rPr>
              <a:t>Each aspect is then broken down into:</a:t>
            </a: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en-GB" altLang="en-US" sz="2400" b="0" i="0" u="none" strike="noStrike" kern="1200" cap="none" spc="0" normalizeH="0" baseline="0" noProof="0" dirty="0">
                <a:ln>
                  <a:noFill/>
                </a:ln>
                <a:solidFill>
                  <a:srgbClr val="002060"/>
                </a:solidFill>
                <a:effectLst/>
                <a:uLnTx/>
                <a:uFillTx/>
                <a:latin typeface="+mj-lt"/>
                <a:ea typeface="Conchoid" charset="0"/>
                <a:cs typeface="Conchoid" charset="0"/>
              </a:rPr>
              <a:t>Activities</a:t>
            </a: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en-GB" altLang="en-US" sz="2400" b="0" i="0" u="none" strike="noStrike" kern="1200" cap="none" spc="0" normalizeH="0" baseline="0" noProof="0" dirty="0">
                <a:ln>
                  <a:noFill/>
                </a:ln>
                <a:solidFill>
                  <a:srgbClr val="002060"/>
                </a:solidFill>
                <a:effectLst/>
                <a:uLnTx/>
                <a:uFillTx/>
                <a:latin typeface="+mj-lt"/>
                <a:ea typeface="Conchoid" charset="0"/>
                <a:cs typeface="Conchoid" charset="0"/>
              </a:rPr>
              <a:t>Pause &amp; Reflect</a:t>
            </a: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en-GB" altLang="en-US" sz="2400" b="0" i="0" u="none" strike="noStrike" kern="1200" cap="none" spc="0" normalizeH="0" baseline="0" noProof="0" dirty="0">
                <a:ln>
                  <a:noFill/>
                </a:ln>
                <a:solidFill>
                  <a:srgbClr val="002060"/>
                </a:solidFill>
                <a:effectLst/>
                <a:uLnTx/>
                <a:uFillTx/>
                <a:latin typeface="+mj-lt"/>
                <a:ea typeface="Conchoid" charset="0"/>
                <a:cs typeface="Conchoid" charset="0"/>
              </a:rPr>
              <a:t>Prayer</a:t>
            </a:r>
          </a:p>
          <a:p>
            <a:pPr marL="274320" marR="0" lvl="0" indent="-274320" algn="l" defTabSz="914400" rtl="0" eaLnBrk="1" fontAlgn="auto" latinLnBrk="0" hangingPunct="1">
              <a:lnSpc>
                <a:spcPct val="100000"/>
              </a:lnSpc>
              <a:spcBef>
                <a:spcPct val="20000"/>
              </a:spcBef>
              <a:spcAft>
                <a:spcPts val="0"/>
              </a:spcAft>
              <a:buClr>
                <a:schemeClr val="accent3"/>
              </a:buClr>
              <a:buSzPct val="95000"/>
              <a:tabLst/>
              <a:defRPr/>
            </a:pPr>
            <a:endParaRPr lang="en-GB" altLang="en-US" sz="2400" dirty="0">
              <a:solidFill>
                <a:srgbClr val="002060"/>
              </a:solidFill>
              <a:latin typeface="+mj-lt"/>
              <a:ea typeface="Conchoid" charset="0"/>
              <a:cs typeface="Conchoid" charset="0"/>
            </a:endParaRPr>
          </a:p>
          <a:p>
            <a:pPr marL="274320" marR="0" lvl="0" indent="-274320" algn="ctr" defTabSz="914400" rtl="0" eaLnBrk="1" fontAlgn="auto" latinLnBrk="0" hangingPunct="1">
              <a:lnSpc>
                <a:spcPct val="100000"/>
              </a:lnSpc>
              <a:spcBef>
                <a:spcPct val="20000"/>
              </a:spcBef>
              <a:spcAft>
                <a:spcPts val="0"/>
              </a:spcAft>
              <a:buClr>
                <a:schemeClr val="accent3"/>
              </a:buClr>
              <a:buSzPct val="95000"/>
              <a:tabLst/>
              <a:defRPr/>
            </a:pPr>
            <a:r>
              <a:rPr kumimoji="0" lang="en-GB" altLang="en-US" sz="2400" b="0" i="0" u="none" strike="noStrike" kern="1200" cap="none" spc="0" normalizeH="0" noProof="0" dirty="0">
                <a:ln>
                  <a:noFill/>
                </a:ln>
                <a:solidFill>
                  <a:srgbClr val="FF0000"/>
                </a:solidFill>
                <a:effectLst/>
                <a:uLnTx/>
                <a:uFillTx/>
                <a:latin typeface="+mj-lt"/>
                <a:ea typeface="Conchoid" charset="0"/>
                <a:cs typeface="Conchoid" charset="0"/>
              </a:rPr>
              <a:t>. </a:t>
            </a:r>
            <a:endParaRPr kumimoji="0" lang="en-GB" altLang="en-US" sz="2400" b="0" i="0" u="none" strike="noStrike" kern="1200" cap="none" spc="0" normalizeH="0" baseline="0" noProof="0" dirty="0">
              <a:ln>
                <a:noFill/>
              </a:ln>
              <a:solidFill>
                <a:srgbClr val="FF0000"/>
              </a:solidFill>
              <a:effectLst/>
              <a:uLnTx/>
              <a:uFillTx/>
              <a:latin typeface="+mj-lt"/>
              <a:ea typeface="Conchoid" charset="0"/>
              <a:cs typeface="Conchoid" charset="0"/>
            </a:endParaRPr>
          </a:p>
          <a:p>
            <a:pPr marL="274320" marR="0" lvl="0" indent="-274320" algn="l" defTabSz="914400" rtl="0" eaLnBrk="1" fontAlgn="auto" latinLnBrk="0" hangingPunct="1">
              <a:lnSpc>
                <a:spcPct val="100000"/>
              </a:lnSpc>
              <a:spcBef>
                <a:spcPct val="20000"/>
              </a:spcBef>
              <a:spcAft>
                <a:spcPts val="0"/>
              </a:spcAft>
              <a:buClr>
                <a:schemeClr val="accent3"/>
              </a:buClr>
              <a:buSzPct val="95000"/>
              <a:tabLst/>
              <a:defRPr/>
            </a:pPr>
            <a:endParaRPr kumimoji="0" lang="en-GB" altLang="en-US" sz="2400" b="0" i="0" u="none" strike="noStrike" kern="1200" cap="none" spc="0" normalizeH="0" baseline="0" noProof="0" dirty="0">
              <a:ln>
                <a:noFill/>
              </a:ln>
              <a:solidFill>
                <a:srgbClr val="002060"/>
              </a:solidFill>
              <a:effectLst/>
              <a:uLnTx/>
              <a:uFillTx/>
              <a:latin typeface="+mj-lt"/>
              <a:ea typeface="Conchoid" charset="0"/>
              <a:cs typeface="Conchoid" charset="0"/>
            </a:endParaRPr>
          </a:p>
          <a:p>
            <a:pPr marL="274320" marR="0" lvl="0" indent="-274320" algn="l" defTabSz="914400" rtl="0" eaLnBrk="1" fontAlgn="auto" latinLnBrk="0" hangingPunct="1">
              <a:lnSpc>
                <a:spcPct val="100000"/>
              </a:lnSpc>
              <a:spcBef>
                <a:spcPct val="20000"/>
              </a:spcBef>
              <a:spcAft>
                <a:spcPts val="0"/>
              </a:spcAft>
              <a:buClr>
                <a:schemeClr val="accent3"/>
              </a:buClr>
              <a:buSzPct val="95000"/>
              <a:tabLst/>
              <a:defRPr/>
            </a:pPr>
            <a:endParaRPr kumimoji="0" lang="en-GB" altLang="en-US" sz="2400" b="0" i="0" u="none" strike="noStrike" kern="1200" cap="none" spc="0" normalizeH="0" baseline="0" noProof="0" dirty="0">
              <a:ln>
                <a:noFill/>
              </a:ln>
              <a:solidFill>
                <a:srgbClr val="002060"/>
              </a:solidFill>
              <a:effectLst/>
              <a:uLnTx/>
              <a:uFillTx/>
              <a:latin typeface="+mj-lt"/>
              <a:ea typeface="Conchoid" charset="0"/>
              <a:cs typeface="Conchoid" charset="0"/>
            </a:endParaRP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Char char=""/>
              <a:tabLst/>
              <a:defRPr/>
            </a:pPr>
            <a:endParaRPr kumimoji="0" lang="en-GB" sz="2600" b="0" i="0" u="none" strike="noStrike" kern="1200" cap="none" spc="0" normalizeH="0" baseline="0" noProof="0" dirty="0">
              <a:ln>
                <a:noFill/>
              </a:ln>
              <a:solidFill>
                <a:srgbClr val="002060"/>
              </a:solidFill>
              <a:effectLst/>
              <a:uLnTx/>
              <a:uFillTx/>
              <a:latin typeface="+mj-lt"/>
              <a:ea typeface="+mn-ea"/>
              <a:cs typeface="+mn-c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628800"/>
            <a:ext cx="8229600" cy="4389120"/>
          </a:xfrm>
        </p:spPr>
        <p:txBody>
          <a:bodyPr>
            <a:normAutofit/>
          </a:bodyPr>
          <a:lstStyle/>
          <a:p>
            <a:pPr algn="just"/>
            <a:r>
              <a:rPr lang="en-GB" dirty="0">
                <a:solidFill>
                  <a:srgbClr val="002060"/>
                </a:solidFill>
                <a:latin typeface="+mj-lt"/>
                <a:cs typeface="Arial" panose="020B0604020202020204" pitchFamily="34" charset="0"/>
              </a:rPr>
              <a:t>All children in all classes (N – Y6) will be taught RSE</a:t>
            </a:r>
          </a:p>
          <a:p>
            <a:pPr algn="just"/>
            <a:r>
              <a:rPr lang="en-US" dirty="0">
                <a:solidFill>
                  <a:srgbClr val="002060"/>
                </a:solidFill>
                <a:latin typeface="+mj-lt"/>
                <a:ea typeface="Conchoid" charset="0"/>
                <a:cs typeface="Arial" panose="020B0604020202020204" pitchFamily="34" charset="0"/>
              </a:rPr>
              <a:t>Each class will cover the same theme (social, emotional, physical, intellectual) at the same time but at an age-appropriate level.</a:t>
            </a:r>
          </a:p>
          <a:p>
            <a:pPr algn="just"/>
            <a:r>
              <a:rPr lang="en-US" dirty="0">
                <a:solidFill>
                  <a:srgbClr val="002060"/>
                </a:solidFill>
                <a:latin typeface="+mj-lt"/>
                <a:ea typeface="Conchoid" charset="0"/>
                <a:cs typeface="Arial" panose="020B0604020202020204" pitchFamily="34" charset="0"/>
              </a:rPr>
              <a:t>The units of work will be taught throughout the year.</a:t>
            </a:r>
          </a:p>
          <a:p>
            <a:pPr algn="just"/>
            <a:r>
              <a:rPr lang="en-US" dirty="0">
                <a:solidFill>
                  <a:srgbClr val="002060"/>
                </a:solidFill>
                <a:latin typeface="+mj-lt"/>
                <a:ea typeface="Conchoid" charset="0"/>
                <a:cs typeface="Arial" panose="020B0604020202020204" pitchFamily="34" charset="0"/>
              </a:rPr>
              <a:t>All themes relate to the Come and See (RE) and science curricular</a:t>
            </a:r>
          </a:p>
          <a:p>
            <a:pPr algn="just"/>
            <a:r>
              <a:rPr lang="en-US" dirty="0">
                <a:solidFill>
                  <a:srgbClr val="002060"/>
                </a:solidFill>
                <a:latin typeface="+mj-lt"/>
                <a:ea typeface="Conchoid" charset="0"/>
                <a:cs typeface="Arial" panose="020B0604020202020204" pitchFamily="34" charset="0"/>
              </a:rPr>
              <a:t>A portfolio of your child’s learning will be kept throughout their time in school.</a:t>
            </a:r>
          </a:p>
          <a:p>
            <a:endParaRPr lang="en-GB" dirty="0"/>
          </a:p>
        </p:txBody>
      </p:sp>
      <p:sp>
        <p:nvSpPr>
          <p:cNvPr id="4" name="Title 1"/>
          <p:cNvSpPr>
            <a:spLocks noGrp="1"/>
          </p:cNvSpPr>
          <p:nvPr>
            <p:ph type="title"/>
          </p:nvPr>
        </p:nvSpPr>
        <p:spPr>
          <a:xfrm>
            <a:off x="395536" y="548680"/>
            <a:ext cx="8229600" cy="710952"/>
          </a:xfrm>
        </p:spPr>
        <p:txBody>
          <a:bodyPr>
            <a:normAutofit fontScale="90000"/>
          </a:bodyPr>
          <a:lstStyle/>
          <a:p>
            <a:pPr algn="ctr"/>
            <a:r>
              <a:rPr lang="en-GB" sz="3600" b="1" u="sng" dirty="0"/>
              <a:t>How will it be taught In St.Christopher’s?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67544" y="260648"/>
            <a:ext cx="8229600" cy="710952"/>
          </a:xfrm>
        </p:spPr>
        <p:txBody>
          <a:bodyPr>
            <a:normAutofit/>
          </a:bodyPr>
          <a:lstStyle/>
          <a:p>
            <a:pPr algn="ctr"/>
            <a:r>
              <a:rPr lang="en-GB" sz="3600" b="1" u="sng" dirty="0"/>
              <a:t>What will my child be learning about?</a:t>
            </a:r>
          </a:p>
        </p:txBody>
      </p:sp>
      <p:sp>
        <p:nvSpPr>
          <p:cNvPr id="5" name="Title 1"/>
          <p:cNvSpPr txBox="1">
            <a:spLocks/>
          </p:cNvSpPr>
          <p:nvPr/>
        </p:nvSpPr>
        <p:spPr>
          <a:xfrm>
            <a:off x="251520" y="1268760"/>
            <a:ext cx="8570622" cy="504056"/>
          </a:xfrm>
          <a:prstGeom prst="rect">
            <a:avLst/>
          </a:prstGeom>
        </p:spPr>
        <p:txBody>
          <a:bodyPr vert="horz" lIns="0" rIns="0" bIns="0" anchor="b">
            <a:normAutofit fontScale="900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4000" b="1" i="0" u="none" strike="noStrike" kern="1200" cap="none" spc="0" normalizeH="0" baseline="0" noProof="0" dirty="0">
                <a:ln>
                  <a:noFill/>
                </a:ln>
                <a:solidFill>
                  <a:srgbClr val="C00000"/>
                </a:solidFill>
                <a:effectLst/>
                <a:uLnTx/>
                <a:uFillTx/>
                <a:latin typeface="+mj-lt"/>
                <a:ea typeface="+mj-ea"/>
                <a:cs typeface="+mj-cs"/>
              </a:rPr>
              <a:t>Early Years Foundation Stage (EYFS)</a:t>
            </a:r>
          </a:p>
        </p:txBody>
      </p:sp>
      <p:sp>
        <p:nvSpPr>
          <p:cNvPr id="6" name="Content Placeholder 2"/>
          <p:cNvSpPr>
            <a:spLocks noGrp="1"/>
          </p:cNvSpPr>
          <p:nvPr>
            <p:ph idx="1"/>
          </p:nvPr>
        </p:nvSpPr>
        <p:spPr>
          <a:xfrm>
            <a:off x="105834" y="1920241"/>
            <a:ext cx="9038166" cy="4937759"/>
          </a:xfrm>
        </p:spPr>
        <p:txBody>
          <a:bodyPr/>
          <a:lstStyle/>
          <a:p>
            <a:pPr marL="0" indent="0">
              <a:lnSpc>
                <a:spcPct val="90000"/>
              </a:lnSpc>
              <a:buNone/>
            </a:pPr>
            <a:r>
              <a:rPr lang="en-GB" altLang="en-US" sz="2400" dirty="0">
                <a:solidFill>
                  <a:srgbClr val="002060"/>
                </a:solidFill>
                <a:latin typeface="+mj-lt"/>
                <a:ea typeface="Conchoid" charset="0"/>
                <a:cs typeface="Arial" panose="020B0604020202020204" pitchFamily="34" charset="0"/>
              </a:rPr>
              <a:t>Children know and understand that God has made them unique and that although we are all different we are all special to him.</a:t>
            </a:r>
          </a:p>
          <a:p>
            <a:pPr>
              <a:lnSpc>
                <a:spcPct val="90000"/>
              </a:lnSpc>
              <a:buFontTx/>
              <a:buNone/>
            </a:pPr>
            <a:endParaRPr lang="en-GB" altLang="en-US" sz="2800" b="1" dirty="0">
              <a:solidFill>
                <a:srgbClr val="821300"/>
              </a:solidFill>
              <a:latin typeface="Arial" panose="020B0604020202020204" pitchFamily="34" charset="0"/>
              <a:ea typeface="Conchoid" charset="0"/>
              <a:cs typeface="Arial" panose="020B0604020202020204" pitchFamily="34" charset="0"/>
            </a:endParaRPr>
          </a:p>
          <a:p>
            <a:pPr>
              <a:lnSpc>
                <a:spcPct val="90000"/>
              </a:lnSpc>
              <a:buFontTx/>
              <a:buNone/>
            </a:pPr>
            <a:r>
              <a:rPr lang="en-GB" altLang="en-US" sz="2400" b="1" dirty="0">
                <a:solidFill>
                  <a:srgbClr val="FFC000"/>
                </a:solidFill>
                <a:latin typeface="+mj-lt"/>
                <a:ea typeface="Conchoid" charset="0"/>
                <a:cs typeface="Arial" panose="020B0604020202020204" pitchFamily="34" charset="0"/>
              </a:rPr>
              <a:t>Examples of EYFS activities:</a:t>
            </a:r>
          </a:p>
          <a:p>
            <a:pPr>
              <a:lnSpc>
                <a:spcPct val="90000"/>
              </a:lnSpc>
            </a:pPr>
            <a:r>
              <a:rPr lang="en-GB" altLang="en-US" sz="2400" dirty="0">
                <a:solidFill>
                  <a:srgbClr val="002060"/>
                </a:solidFill>
                <a:latin typeface="+mj-lt"/>
                <a:ea typeface="Conchoid" charset="0"/>
                <a:cs typeface="Arial" panose="020B0604020202020204" pitchFamily="34" charset="0"/>
              </a:rPr>
              <a:t>A graph of eye colours</a:t>
            </a:r>
          </a:p>
          <a:p>
            <a:pPr>
              <a:lnSpc>
                <a:spcPct val="90000"/>
              </a:lnSpc>
            </a:pPr>
            <a:r>
              <a:rPr lang="en-GB" altLang="en-US" sz="2400" dirty="0">
                <a:solidFill>
                  <a:srgbClr val="002060"/>
                </a:solidFill>
                <a:latin typeface="+mj-lt"/>
                <a:ea typeface="Conchoid" charset="0"/>
                <a:cs typeface="Arial" panose="020B0604020202020204" pitchFamily="34" charset="0"/>
              </a:rPr>
              <a:t>Why was I given my name?</a:t>
            </a:r>
          </a:p>
          <a:p>
            <a:pPr>
              <a:lnSpc>
                <a:spcPct val="90000"/>
              </a:lnSpc>
            </a:pPr>
            <a:r>
              <a:rPr lang="en-GB" altLang="en-US" sz="2400" dirty="0">
                <a:solidFill>
                  <a:srgbClr val="002060"/>
                </a:solidFill>
                <a:latin typeface="+mj-lt"/>
                <a:ea typeface="Conchoid" charset="0"/>
                <a:cs typeface="Arial" panose="020B0604020202020204" pitchFamily="34" charset="0"/>
              </a:rPr>
              <a:t>Who are my friends?</a:t>
            </a:r>
          </a:p>
          <a:p>
            <a:pPr>
              <a:lnSpc>
                <a:spcPct val="90000"/>
              </a:lnSpc>
            </a:pPr>
            <a:r>
              <a:rPr lang="en-GB" altLang="en-US" sz="2400" dirty="0">
                <a:solidFill>
                  <a:srgbClr val="002060"/>
                </a:solidFill>
                <a:latin typeface="+mj-lt"/>
                <a:ea typeface="Conchoid" charset="0"/>
                <a:cs typeface="Arial" panose="020B0604020202020204" pitchFamily="34" charset="0"/>
              </a:rPr>
              <a:t>I grew for 9 months in my mummy’s womb, Jesus grew for 9 months in Mary’s womb.</a:t>
            </a:r>
          </a:p>
          <a:p>
            <a:endParaRPr lang="en-GB" sz="2400" dirty="0">
              <a:solidFill>
                <a:srgbClr val="00206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260648"/>
            <a:ext cx="2926531" cy="1478570"/>
          </a:xfrm>
        </p:spPr>
        <p:txBody>
          <a:bodyPr>
            <a:normAutofit/>
          </a:bodyPr>
          <a:lstStyle/>
          <a:p>
            <a:r>
              <a:rPr lang="en-GB" sz="4000" b="1" dirty="0">
                <a:solidFill>
                  <a:srgbClr val="C00000"/>
                </a:solidFill>
              </a:rPr>
              <a:t>Year 1</a:t>
            </a:r>
          </a:p>
        </p:txBody>
      </p:sp>
      <p:sp>
        <p:nvSpPr>
          <p:cNvPr id="5" name="Content Placeholder 2"/>
          <p:cNvSpPr>
            <a:spLocks noGrp="1"/>
          </p:cNvSpPr>
          <p:nvPr>
            <p:ph idx="1"/>
          </p:nvPr>
        </p:nvSpPr>
        <p:spPr>
          <a:xfrm>
            <a:off x="468313" y="1773238"/>
            <a:ext cx="8229600" cy="4389437"/>
          </a:xfrm>
        </p:spPr>
        <p:txBody>
          <a:bodyPr>
            <a:normAutofit/>
          </a:bodyPr>
          <a:lstStyle/>
          <a:p>
            <a:pPr>
              <a:lnSpc>
                <a:spcPct val="80000"/>
              </a:lnSpc>
              <a:buFontTx/>
              <a:buNone/>
            </a:pPr>
            <a:r>
              <a:rPr lang="en-GB" altLang="en-US" sz="2800" b="1" dirty="0">
                <a:solidFill>
                  <a:srgbClr val="9B1B00"/>
                </a:solidFill>
                <a:latin typeface="Arial" panose="020B0604020202020204" pitchFamily="34" charset="0"/>
                <a:ea typeface="Conchoid" charset="0"/>
                <a:cs typeface="Arial" panose="020B0604020202020204" pitchFamily="34" charset="0"/>
              </a:rPr>
              <a:t>   </a:t>
            </a:r>
            <a:r>
              <a:rPr lang="en-GB" altLang="en-US" sz="2400" dirty="0">
                <a:solidFill>
                  <a:srgbClr val="002060"/>
                </a:solidFill>
                <a:latin typeface="+mj-lt"/>
                <a:ea typeface="Conchoid" charset="0"/>
                <a:cs typeface="Arial" panose="020B0604020202020204" pitchFamily="34" charset="0"/>
              </a:rPr>
              <a:t>Children know and understand that they are growing and developing as members of their own family and God’s family.</a:t>
            </a:r>
          </a:p>
          <a:p>
            <a:pPr>
              <a:lnSpc>
                <a:spcPct val="80000"/>
              </a:lnSpc>
              <a:buFontTx/>
              <a:buNone/>
            </a:pPr>
            <a:endParaRPr lang="en-GB" altLang="en-US" sz="2800" dirty="0">
              <a:solidFill>
                <a:srgbClr val="9B1B00"/>
              </a:solidFill>
              <a:latin typeface="Arial" panose="020B0604020202020204" pitchFamily="34" charset="0"/>
              <a:ea typeface="Conchoid" charset="0"/>
              <a:cs typeface="Arial" panose="020B0604020202020204" pitchFamily="34" charset="0"/>
            </a:endParaRPr>
          </a:p>
          <a:p>
            <a:pPr>
              <a:lnSpc>
                <a:spcPct val="80000"/>
              </a:lnSpc>
              <a:buFontTx/>
              <a:buNone/>
            </a:pPr>
            <a:r>
              <a:rPr lang="en-GB" altLang="en-US" sz="2800" b="1" dirty="0">
                <a:solidFill>
                  <a:srgbClr val="FFC000"/>
                </a:solidFill>
                <a:latin typeface="+mj-lt"/>
                <a:ea typeface="Conchoid" charset="0"/>
                <a:cs typeface="Arial" panose="020B0604020202020204" pitchFamily="34" charset="0"/>
              </a:rPr>
              <a:t>Examples of Year 1 activities:</a:t>
            </a:r>
            <a:endParaRPr lang="en-GB" altLang="en-US" sz="2800" b="1" dirty="0">
              <a:solidFill>
                <a:srgbClr val="9B1B00"/>
              </a:solidFill>
              <a:latin typeface="+mj-lt"/>
              <a:ea typeface="Conchoid" charset="0"/>
              <a:cs typeface="Arial" panose="020B0604020202020204" pitchFamily="34" charset="0"/>
            </a:endParaRPr>
          </a:p>
          <a:p>
            <a:pPr>
              <a:lnSpc>
                <a:spcPct val="80000"/>
              </a:lnSpc>
            </a:pPr>
            <a:r>
              <a:rPr lang="en-GB" altLang="en-US" sz="2400" dirty="0">
                <a:solidFill>
                  <a:srgbClr val="002060"/>
                </a:solidFill>
                <a:latin typeface="+mj-lt"/>
                <a:ea typeface="Conchoid" charset="0"/>
                <a:cs typeface="Arial" panose="020B0604020202020204" pitchFamily="34" charset="0"/>
              </a:rPr>
              <a:t>Draw a picture of my family</a:t>
            </a:r>
          </a:p>
          <a:p>
            <a:pPr>
              <a:lnSpc>
                <a:spcPct val="80000"/>
              </a:lnSpc>
            </a:pPr>
            <a:r>
              <a:rPr lang="en-GB" altLang="en-US" sz="2400" dirty="0">
                <a:solidFill>
                  <a:srgbClr val="002060"/>
                </a:solidFill>
                <a:latin typeface="+mj-lt"/>
                <a:ea typeface="Conchoid" charset="0"/>
                <a:cs typeface="Arial" panose="020B0604020202020204" pitchFamily="34" charset="0"/>
              </a:rPr>
              <a:t>How old was I when I learned to crawl, speak etc.</a:t>
            </a:r>
          </a:p>
          <a:p>
            <a:pPr>
              <a:lnSpc>
                <a:spcPct val="80000"/>
              </a:lnSpc>
            </a:pPr>
            <a:r>
              <a:rPr lang="en-GB" altLang="en-US" sz="2400" dirty="0">
                <a:solidFill>
                  <a:srgbClr val="002060"/>
                </a:solidFill>
                <a:latin typeface="+mj-lt"/>
                <a:ea typeface="Conchoid" charset="0"/>
                <a:cs typeface="Arial" panose="020B0604020202020204" pitchFamily="34" charset="0"/>
              </a:rPr>
              <a:t>How can I help at home?</a:t>
            </a:r>
          </a:p>
          <a:p>
            <a:pPr>
              <a:lnSpc>
                <a:spcPct val="80000"/>
              </a:lnSpc>
            </a:pPr>
            <a:r>
              <a:rPr lang="en-GB" altLang="en-US" sz="2400" dirty="0">
                <a:solidFill>
                  <a:srgbClr val="002060"/>
                </a:solidFill>
                <a:latin typeface="+mj-lt"/>
                <a:ea typeface="Conchoid" charset="0"/>
                <a:cs typeface="Arial" panose="020B0604020202020204" pitchFamily="34" charset="0"/>
              </a:rPr>
              <a:t>We are members of God’s family</a:t>
            </a:r>
          </a:p>
          <a:p>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260648"/>
            <a:ext cx="2926531" cy="1478570"/>
          </a:xfrm>
        </p:spPr>
        <p:txBody>
          <a:bodyPr>
            <a:normAutofit/>
          </a:bodyPr>
          <a:lstStyle/>
          <a:p>
            <a:r>
              <a:rPr lang="en-GB" sz="4000" b="1" dirty="0">
                <a:solidFill>
                  <a:srgbClr val="C00000"/>
                </a:solidFill>
              </a:rPr>
              <a:t>Year 2</a:t>
            </a:r>
          </a:p>
        </p:txBody>
      </p:sp>
      <p:sp>
        <p:nvSpPr>
          <p:cNvPr id="5" name="Content Placeholder 2"/>
          <p:cNvSpPr>
            <a:spLocks noGrp="1"/>
          </p:cNvSpPr>
          <p:nvPr>
            <p:ph idx="1"/>
          </p:nvPr>
        </p:nvSpPr>
        <p:spPr/>
        <p:txBody>
          <a:bodyPr/>
          <a:lstStyle/>
          <a:p>
            <a:pPr marL="0" indent="0">
              <a:lnSpc>
                <a:spcPct val="80000"/>
              </a:lnSpc>
              <a:buNone/>
            </a:pPr>
            <a:r>
              <a:rPr lang="en-GB" altLang="en-US" sz="2400" dirty="0">
                <a:solidFill>
                  <a:srgbClr val="002060"/>
                </a:solidFill>
                <a:latin typeface="+mj-lt"/>
                <a:ea typeface="Conchoid" charset="0"/>
                <a:cs typeface="Arial" panose="020B0604020202020204" pitchFamily="34" charset="0"/>
              </a:rPr>
              <a:t>Children know and understand that they are growing and developing in a God-given community.</a:t>
            </a:r>
          </a:p>
          <a:p>
            <a:pPr marL="0" indent="0">
              <a:lnSpc>
                <a:spcPct val="80000"/>
              </a:lnSpc>
              <a:buNone/>
            </a:pPr>
            <a:endParaRPr lang="en-GB" altLang="en-US" sz="2400" dirty="0">
              <a:solidFill>
                <a:srgbClr val="0000FF"/>
              </a:solidFill>
              <a:latin typeface="+mj-lt"/>
              <a:ea typeface="Conchoid" charset="0"/>
              <a:cs typeface="Arial" panose="020B0604020202020204" pitchFamily="34" charset="0"/>
            </a:endParaRPr>
          </a:p>
          <a:p>
            <a:pPr marL="0" indent="0">
              <a:lnSpc>
                <a:spcPct val="80000"/>
              </a:lnSpc>
              <a:buNone/>
            </a:pPr>
            <a:r>
              <a:rPr lang="en-GB" altLang="en-US" sz="2400" b="1" dirty="0">
                <a:solidFill>
                  <a:srgbClr val="FFC000"/>
                </a:solidFill>
                <a:latin typeface="+mj-lt"/>
                <a:ea typeface="Conchoid" charset="0"/>
                <a:cs typeface="Arial" panose="020B0604020202020204" pitchFamily="34" charset="0"/>
              </a:rPr>
              <a:t>Examples of Year 2 activities:</a:t>
            </a:r>
          </a:p>
          <a:p>
            <a:pPr>
              <a:lnSpc>
                <a:spcPct val="80000"/>
              </a:lnSpc>
            </a:pPr>
            <a:r>
              <a:rPr lang="en-GB" altLang="en-US" sz="2400" dirty="0">
                <a:solidFill>
                  <a:srgbClr val="002060"/>
                </a:solidFill>
                <a:latin typeface="+mj-lt"/>
                <a:ea typeface="Conchoid" charset="0"/>
                <a:cs typeface="Arial" panose="020B0604020202020204" pitchFamily="34" charset="0"/>
              </a:rPr>
              <a:t>What is community?</a:t>
            </a:r>
          </a:p>
          <a:p>
            <a:pPr>
              <a:lnSpc>
                <a:spcPct val="80000"/>
              </a:lnSpc>
            </a:pPr>
            <a:r>
              <a:rPr lang="en-GB" altLang="en-US" sz="2400" dirty="0">
                <a:solidFill>
                  <a:srgbClr val="002060"/>
                </a:solidFill>
                <a:latin typeface="+mj-lt"/>
                <a:ea typeface="Conchoid" charset="0"/>
                <a:cs typeface="Arial" panose="020B0604020202020204" pitchFamily="34" charset="0"/>
              </a:rPr>
              <a:t>Explore school as a community</a:t>
            </a:r>
          </a:p>
          <a:p>
            <a:pPr>
              <a:lnSpc>
                <a:spcPct val="80000"/>
              </a:lnSpc>
            </a:pPr>
            <a:r>
              <a:rPr lang="en-GB" altLang="en-US" sz="2400" dirty="0">
                <a:solidFill>
                  <a:srgbClr val="002060"/>
                </a:solidFill>
                <a:latin typeface="+mj-lt"/>
                <a:ea typeface="Conchoid" charset="0"/>
                <a:cs typeface="Arial" panose="020B0604020202020204" pitchFamily="34" charset="0"/>
              </a:rPr>
              <a:t>How can we contribute to the community?</a:t>
            </a:r>
          </a:p>
          <a:p>
            <a:pPr>
              <a:lnSpc>
                <a:spcPct val="80000"/>
              </a:lnSpc>
            </a:pPr>
            <a:r>
              <a:rPr lang="en-GB" altLang="en-US" sz="2400" dirty="0">
                <a:solidFill>
                  <a:srgbClr val="002060"/>
                </a:solidFill>
                <a:latin typeface="+mj-lt"/>
                <a:ea typeface="Conchoid" charset="0"/>
                <a:cs typeface="Arial" panose="020B0604020202020204" pitchFamily="34" charset="0"/>
              </a:rPr>
              <a:t>As children of God, how should we help each other?</a:t>
            </a:r>
          </a:p>
          <a:p>
            <a:endParaRPr lang="en-GB" dirty="0">
              <a:latin typeface="+mj-l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260648"/>
            <a:ext cx="2926531" cy="1478570"/>
          </a:xfrm>
        </p:spPr>
        <p:txBody>
          <a:bodyPr>
            <a:normAutofit/>
          </a:bodyPr>
          <a:lstStyle/>
          <a:p>
            <a:r>
              <a:rPr lang="en-GB" sz="4000" b="1" dirty="0">
                <a:solidFill>
                  <a:srgbClr val="C00000"/>
                </a:solidFill>
              </a:rPr>
              <a:t>Year 3</a:t>
            </a:r>
          </a:p>
        </p:txBody>
      </p:sp>
      <p:sp>
        <p:nvSpPr>
          <p:cNvPr id="5" name="Content Placeholder 2"/>
          <p:cNvSpPr>
            <a:spLocks noGrp="1"/>
          </p:cNvSpPr>
          <p:nvPr>
            <p:ph idx="1"/>
          </p:nvPr>
        </p:nvSpPr>
        <p:spPr>
          <a:xfrm>
            <a:off x="251520" y="1935480"/>
            <a:ext cx="8640960" cy="4389120"/>
          </a:xfrm>
        </p:spPr>
        <p:txBody>
          <a:bodyPr>
            <a:normAutofit/>
          </a:bodyPr>
          <a:lstStyle/>
          <a:p>
            <a:pPr marL="0" indent="0">
              <a:lnSpc>
                <a:spcPct val="80000"/>
              </a:lnSpc>
              <a:buNone/>
            </a:pPr>
            <a:r>
              <a:rPr lang="en-GB" altLang="en-US" sz="2400" dirty="0">
                <a:solidFill>
                  <a:srgbClr val="002060"/>
                </a:solidFill>
                <a:latin typeface="+mj-lt"/>
                <a:ea typeface="Conchoid" charset="0"/>
                <a:cs typeface="Arial" panose="020B0604020202020204" pitchFamily="34" charset="0"/>
              </a:rPr>
              <a:t>Children know and understand the virtues essential to friendship e.g. loyalty, responsibility and experience the importance both of forgiving and being forgiven and of celebrating God’s forgiveness.</a:t>
            </a:r>
          </a:p>
          <a:p>
            <a:pPr marL="0" indent="0">
              <a:lnSpc>
                <a:spcPct val="80000"/>
              </a:lnSpc>
              <a:buNone/>
            </a:pPr>
            <a:endParaRPr lang="en-GB" altLang="en-US" sz="2800" dirty="0">
              <a:solidFill>
                <a:srgbClr val="C00000"/>
              </a:solidFill>
              <a:latin typeface="+mj-lt"/>
              <a:ea typeface="Conchoid" charset="0"/>
              <a:cs typeface="Arial" panose="020B0604020202020204" pitchFamily="34" charset="0"/>
            </a:endParaRPr>
          </a:p>
          <a:p>
            <a:pPr marL="0" indent="0">
              <a:lnSpc>
                <a:spcPct val="80000"/>
              </a:lnSpc>
              <a:buNone/>
            </a:pPr>
            <a:r>
              <a:rPr lang="en-GB" altLang="en-US" sz="2400" b="1" dirty="0">
                <a:solidFill>
                  <a:srgbClr val="FFC000"/>
                </a:solidFill>
                <a:latin typeface="+mj-lt"/>
                <a:ea typeface="Conchoid" charset="0"/>
                <a:cs typeface="Arial" panose="020B0604020202020204" pitchFamily="34" charset="0"/>
              </a:rPr>
              <a:t>Examples of Year 3 activities:</a:t>
            </a:r>
          </a:p>
          <a:p>
            <a:pPr>
              <a:lnSpc>
                <a:spcPct val="80000"/>
              </a:lnSpc>
            </a:pPr>
            <a:r>
              <a:rPr lang="en-GB" altLang="en-US" sz="2400" dirty="0">
                <a:solidFill>
                  <a:srgbClr val="002060"/>
                </a:solidFill>
                <a:latin typeface="+mj-lt"/>
                <a:ea typeface="Conchoid" charset="0"/>
                <a:cs typeface="Arial" panose="020B0604020202020204" pitchFamily="34" charset="0"/>
              </a:rPr>
              <a:t>Who cares for me at home, school, parish, community?</a:t>
            </a:r>
          </a:p>
          <a:p>
            <a:pPr>
              <a:lnSpc>
                <a:spcPct val="80000"/>
              </a:lnSpc>
            </a:pPr>
            <a:r>
              <a:rPr lang="en-GB" altLang="en-US" sz="2400" dirty="0">
                <a:solidFill>
                  <a:srgbClr val="002060"/>
                </a:solidFill>
                <a:latin typeface="+mj-lt"/>
                <a:ea typeface="Conchoid" charset="0"/>
                <a:cs typeface="Arial" panose="020B0604020202020204" pitchFamily="34" charset="0"/>
              </a:rPr>
              <a:t>How do you keep safe?</a:t>
            </a:r>
          </a:p>
          <a:p>
            <a:pPr>
              <a:lnSpc>
                <a:spcPct val="80000"/>
              </a:lnSpc>
            </a:pPr>
            <a:r>
              <a:rPr lang="en-GB" altLang="en-US" sz="2400" dirty="0">
                <a:solidFill>
                  <a:srgbClr val="002060"/>
                </a:solidFill>
                <a:latin typeface="+mj-lt"/>
                <a:ea typeface="Conchoid" charset="0"/>
                <a:cs typeface="Arial" panose="020B0604020202020204" pitchFamily="34" charset="0"/>
              </a:rPr>
              <a:t>How do you take care of others?</a:t>
            </a:r>
          </a:p>
          <a:p>
            <a:pPr>
              <a:lnSpc>
                <a:spcPct val="80000"/>
              </a:lnSpc>
            </a:pPr>
            <a:r>
              <a:rPr lang="en-GB" altLang="en-US" sz="2400" dirty="0">
                <a:solidFill>
                  <a:srgbClr val="002060"/>
                </a:solidFill>
                <a:latin typeface="+mj-lt"/>
                <a:ea typeface="Conchoid" charset="0"/>
                <a:cs typeface="Arial" panose="020B0604020202020204" pitchFamily="34" charset="0"/>
              </a:rPr>
              <a:t>How do you feel if a friend is not there for you or you are not there for them?</a:t>
            </a:r>
          </a:p>
          <a:p>
            <a:pPr>
              <a:lnSpc>
                <a:spcPct val="80000"/>
              </a:lnSpc>
            </a:pPr>
            <a:r>
              <a:rPr lang="en-GB" altLang="en-US" sz="2400" dirty="0">
                <a:solidFill>
                  <a:srgbClr val="002060"/>
                </a:solidFill>
                <a:latin typeface="+mj-lt"/>
                <a:ea typeface="Conchoid" charset="0"/>
                <a:cs typeface="Arial" panose="020B0604020202020204" pitchFamily="34" charset="0"/>
              </a:rPr>
              <a:t>How can I forgive and include others as Jesus did?</a:t>
            </a:r>
          </a:p>
          <a:p>
            <a:endParaRPr lang="en-GB" dirty="0">
              <a:latin typeface="+mj-l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260648"/>
            <a:ext cx="2926531" cy="1478570"/>
          </a:xfrm>
        </p:spPr>
        <p:txBody>
          <a:bodyPr>
            <a:normAutofit/>
          </a:bodyPr>
          <a:lstStyle/>
          <a:p>
            <a:r>
              <a:rPr lang="en-GB" sz="4000" b="1" dirty="0">
                <a:solidFill>
                  <a:srgbClr val="C00000"/>
                </a:solidFill>
              </a:rPr>
              <a:t>Year 4</a:t>
            </a:r>
          </a:p>
        </p:txBody>
      </p:sp>
      <p:sp>
        <p:nvSpPr>
          <p:cNvPr id="5" name="Content Placeholder 2"/>
          <p:cNvSpPr>
            <a:spLocks noGrp="1"/>
          </p:cNvSpPr>
          <p:nvPr>
            <p:ph idx="1"/>
          </p:nvPr>
        </p:nvSpPr>
        <p:spPr/>
        <p:txBody>
          <a:bodyPr>
            <a:normAutofit/>
          </a:bodyPr>
          <a:lstStyle/>
          <a:p>
            <a:pPr marL="0" indent="0">
              <a:lnSpc>
                <a:spcPct val="80000"/>
              </a:lnSpc>
              <a:buNone/>
            </a:pPr>
            <a:r>
              <a:rPr lang="en-GB" altLang="en-US" sz="2400" dirty="0">
                <a:solidFill>
                  <a:srgbClr val="002060"/>
                </a:solidFill>
                <a:latin typeface="+mj-lt"/>
                <a:ea typeface="Conchoid" charset="0"/>
                <a:cs typeface="Arial" panose="020B0604020202020204" pitchFamily="34" charset="0"/>
              </a:rPr>
              <a:t>Children know and understand that they are all different and celebrate these differences as they appreciate that God’s love  accepts us as we are and as we change.</a:t>
            </a:r>
          </a:p>
          <a:p>
            <a:pPr>
              <a:lnSpc>
                <a:spcPct val="80000"/>
              </a:lnSpc>
              <a:buFontTx/>
              <a:buNone/>
            </a:pPr>
            <a:endParaRPr lang="en-GB" altLang="en-US" sz="2800" dirty="0">
              <a:solidFill>
                <a:srgbClr val="9B1B00"/>
              </a:solidFill>
              <a:latin typeface="+mj-lt"/>
              <a:ea typeface="Conchoid" charset="0"/>
              <a:cs typeface="Arial" panose="020B0604020202020204" pitchFamily="34" charset="0"/>
            </a:endParaRPr>
          </a:p>
          <a:p>
            <a:pPr>
              <a:lnSpc>
                <a:spcPct val="80000"/>
              </a:lnSpc>
              <a:buFontTx/>
              <a:buNone/>
            </a:pPr>
            <a:r>
              <a:rPr lang="en-GB" altLang="en-US" sz="2400" b="1" dirty="0">
                <a:solidFill>
                  <a:srgbClr val="FFC000"/>
                </a:solidFill>
                <a:latin typeface="+mj-lt"/>
                <a:ea typeface="Conchoid" charset="0"/>
                <a:cs typeface="Arial" panose="020B0604020202020204" pitchFamily="34" charset="0"/>
              </a:rPr>
              <a:t>Examples of Year 4 activities:</a:t>
            </a:r>
          </a:p>
          <a:p>
            <a:pPr>
              <a:lnSpc>
                <a:spcPct val="80000"/>
              </a:lnSpc>
            </a:pPr>
            <a:r>
              <a:rPr lang="en-GB" altLang="en-US" sz="2400" dirty="0">
                <a:solidFill>
                  <a:srgbClr val="002060"/>
                </a:solidFill>
                <a:latin typeface="+mj-lt"/>
                <a:ea typeface="Conchoid" charset="0"/>
                <a:cs typeface="Arial" panose="020B0604020202020204" pitchFamily="34" charset="0"/>
              </a:rPr>
              <a:t>Recognise all pupils grow and develop at a different rate</a:t>
            </a:r>
          </a:p>
          <a:p>
            <a:pPr>
              <a:lnSpc>
                <a:spcPct val="80000"/>
              </a:lnSpc>
            </a:pPr>
            <a:r>
              <a:rPr lang="en-GB" altLang="en-US" sz="2400" dirty="0">
                <a:solidFill>
                  <a:srgbClr val="002060"/>
                </a:solidFill>
                <a:latin typeface="+mj-lt"/>
                <a:ea typeface="Conchoid" charset="0"/>
                <a:cs typeface="Arial" panose="020B0604020202020204" pitchFamily="34" charset="0"/>
              </a:rPr>
              <a:t>Name male and female body parts</a:t>
            </a:r>
          </a:p>
          <a:p>
            <a:pPr>
              <a:lnSpc>
                <a:spcPct val="80000"/>
              </a:lnSpc>
            </a:pPr>
            <a:r>
              <a:rPr lang="en-GB" altLang="en-US" sz="2400" dirty="0">
                <a:solidFill>
                  <a:srgbClr val="002060"/>
                </a:solidFill>
                <a:latin typeface="+mj-lt"/>
                <a:ea typeface="Conchoid" charset="0"/>
                <a:cs typeface="Arial" panose="020B0604020202020204" pitchFamily="34" charset="0"/>
              </a:rPr>
              <a:t>Identify the development of the baby in the womb</a:t>
            </a:r>
          </a:p>
          <a:p>
            <a:pPr>
              <a:lnSpc>
                <a:spcPct val="80000"/>
              </a:lnSpc>
            </a:pPr>
            <a:r>
              <a:rPr lang="en-GB" altLang="en-US" sz="2400" dirty="0">
                <a:solidFill>
                  <a:srgbClr val="002060"/>
                </a:solidFill>
                <a:latin typeface="+mj-lt"/>
                <a:ea typeface="Conchoid" charset="0"/>
                <a:cs typeface="Arial" panose="020B0604020202020204" pitchFamily="34" charset="0"/>
              </a:rPr>
              <a:t>How do I appreciate my own and others gifts, talents, achievements and all that makes us unique</a:t>
            </a:r>
          </a:p>
          <a:p>
            <a:pPr>
              <a:lnSpc>
                <a:spcPct val="80000"/>
              </a:lnSpc>
            </a:pPr>
            <a:r>
              <a:rPr lang="en-GB" altLang="en-US" sz="2400" dirty="0">
                <a:solidFill>
                  <a:srgbClr val="002060"/>
                </a:solidFill>
                <a:latin typeface="+mj-lt"/>
                <a:ea typeface="Conchoid" charset="0"/>
                <a:cs typeface="Arial" panose="020B0604020202020204" pitchFamily="34" charset="0"/>
              </a:rPr>
              <a:t>St Paul’s teaching on love</a:t>
            </a:r>
          </a:p>
          <a:p>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260648"/>
            <a:ext cx="3816424" cy="1478570"/>
          </a:xfrm>
        </p:spPr>
        <p:txBody>
          <a:bodyPr>
            <a:normAutofit/>
          </a:bodyPr>
          <a:lstStyle/>
          <a:p>
            <a:r>
              <a:rPr lang="en-GB" sz="4000" b="1" dirty="0">
                <a:solidFill>
                  <a:srgbClr val="C00000"/>
                </a:solidFill>
              </a:rPr>
              <a:t>Year 5 and 6 </a:t>
            </a:r>
          </a:p>
        </p:txBody>
      </p:sp>
      <p:sp>
        <p:nvSpPr>
          <p:cNvPr id="5" name="Content Placeholder 2"/>
          <p:cNvSpPr>
            <a:spLocks noGrp="1"/>
          </p:cNvSpPr>
          <p:nvPr>
            <p:ph idx="1"/>
          </p:nvPr>
        </p:nvSpPr>
        <p:spPr/>
        <p:txBody>
          <a:bodyPr>
            <a:normAutofit lnSpcReduction="10000"/>
          </a:bodyPr>
          <a:lstStyle/>
          <a:p>
            <a:pPr marL="0" indent="0">
              <a:lnSpc>
                <a:spcPct val="80000"/>
              </a:lnSpc>
              <a:buNone/>
            </a:pPr>
            <a:r>
              <a:rPr lang="en-GB" altLang="en-US" sz="2400" dirty="0">
                <a:solidFill>
                  <a:srgbClr val="002060"/>
                </a:solidFill>
                <a:latin typeface="+mj-lt"/>
                <a:ea typeface="Conchoid" charset="0"/>
                <a:cs typeface="Arial" panose="020B0604020202020204" pitchFamily="34" charset="0"/>
              </a:rPr>
              <a:t>Children know and become aware of the physical and emotional changes that accompany puberty- sensitivity, mood swings, anger, boredom, etc. and grow further in their understanding of God’s presence in their daily lives.</a:t>
            </a:r>
          </a:p>
          <a:p>
            <a:pPr marL="0" indent="0">
              <a:lnSpc>
                <a:spcPct val="80000"/>
              </a:lnSpc>
              <a:buNone/>
            </a:pPr>
            <a:endParaRPr lang="en-GB" altLang="en-US" sz="2800" dirty="0">
              <a:solidFill>
                <a:srgbClr val="0000FF"/>
              </a:solidFill>
              <a:latin typeface="+mj-lt"/>
              <a:ea typeface="Conchoid" charset="0"/>
              <a:cs typeface="Arial" panose="020B0604020202020204" pitchFamily="34" charset="0"/>
            </a:endParaRPr>
          </a:p>
          <a:p>
            <a:pPr marL="0" indent="0">
              <a:lnSpc>
                <a:spcPct val="80000"/>
              </a:lnSpc>
              <a:buNone/>
            </a:pPr>
            <a:r>
              <a:rPr lang="en-GB" altLang="en-US" sz="2400" b="1" dirty="0">
                <a:solidFill>
                  <a:srgbClr val="FFC000"/>
                </a:solidFill>
                <a:latin typeface="+mj-lt"/>
                <a:ea typeface="Conchoid" charset="0"/>
                <a:cs typeface="Arial" panose="020B0604020202020204" pitchFamily="34" charset="0"/>
              </a:rPr>
              <a:t>Examples of Year 5 activities:</a:t>
            </a:r>
          </a:p>
          <a:p>
            <a:pPr>
              <a:lnSpc>
                <a:spcPct val="80000"/>
              </a:lnSpc>
            </a:pPr>
            <a:r>
              <a:rPr lang="en-GB" altLang="en-US" sz="2400" dirty="0">
                <a:solidFill>
                  <a:srgbClr val="002060"/>
                </a:solidFill>
                <a:latin typeface="+mj-lt"/>
                <a:ea typeface="Conchoid" charset="0"/>
                <a:cs typeface="Arial" panose="020B0604020202020204" pitchFamily="34" charset="0"/>
              </a:rPr>
              <a:t>Identify and celebrate the ways I have changed since birth</a:t>
            </a:r>
          </a:p>
          <a:p>
            <a:pPr>
              <a:lnSpc>
                <a:spcPct val="80000"/>
              </a:lnSpc>
            </a:pPr>
            <a:r>
              <a:rPr lang="en-GB" altLang="en-US" sz="2400" dirty="0">
                <a:solidFill>
                  <a:srgbClr val="002060"/>
                </a:solidFill>
                <a:latin typeface="+mj-lt"/>
                <a:ea typeface="Conchoid" charset="0"/>
                <a:cs typeface="Arial" panose="020B0604020202020204" pitchFamily="34" charset="0"/>
              </a:rPr>
              <a:t>Discuss the external and internal changes which happen to boys and girls in puberty</a:t>
            </a:r>
          </a:p>
          <a:p>
            <a:pPr>
              <a:lnSpc>
                <a:spcPct val="80000"/>
              </a:lnSpc>
            </a:pPr>
            <a:r>
              <a:rPr lang="en-GB" altLang="en-US" sz="2400" dirty="0">
                <a:solidFill>
                  <a:srgbClr val="002060"/>
                </a:solidFill>
                <a:latin typeface="+mj-lt"/>
                <a:ea typeface="Conchoid" charset="0"/>
                <a:cs typeface="Arial" panose="020B0604020202020204" pitchFamily="34" charset="0"/>
              </a:rPr>
              <a:t>Recognise behaviour changes as we grow up</a:t>
            </a:r>
          </a:p>
          <a:p>
            <a:pPr>
              <a:lnSpc>
                <a:spcPct val="80000"/>
              </a:lnSpc>
            </a:pPr>
            <a:r>
              <a:rPr lang="en-GB" altLang="en-US" sz="2400" dirty="0">
                <a:solidFill>
                  <a:srgbClr val="002060"/>
                </a:solidFill>
                <a:latin typeface="+mj-lt"/>
                <a:ea typeface="Conchoid" charset="0"/>
                <a:cs typeface="Arial" panose="020B0604020202020204" pitchFamily="34" charset="0"/>
              </a:rPr>
              <a:t>Children share their understanding of change through poetry, prayer, art etc.</a:t>
            </a:r>
          </a:p>
          <a:p>
            <a:pPr>
              <a:lnSpc>
                <a:spcPct val="80000"/>
              </a:lnSpc>
            </a:pPr>
            <a:endParaRPr lang="en-GB" altLang="en-US" dirty="0">
              <a:solidFill>
                <a:srgbClr val="0000FF"/>
              </a:solidFill>
            </a:endParaRPr>
          </a:p>
          <a:p>
            <a:pPr>
              <a:lnSpc>
                <a:spcPct val="80000"/>
              </a:lnSpc>
            </a:pPr>
            <a:endParaRPr lang="en-GB" altLang="en-US" sz="800" dirty="0"/>
          </a:p>
          <a:p>
            <a:pPr>
              <a:lnSpc>
                <a:spcPct val="80000"/>
              </a:lnSpc>
            </a:pPr>
            <a:endParaRPr lang="en-GB" altLang="en-US" sz="800" dirty="0"/>
          </a:p>
          <a:p>
            <a:pPr>
              <a:lnSpc>
                <a:spcPct val="80000"/>
              </a:lnSpc>
            </a:pPr>
            <a:endParaRPr lang="en-GB" altLang="en-US" sz="800" dirty="0"/>
          </a:p>
          <a:p>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95</TotalTime>
  <Words>1019</Words>
  <Application>Microsoft Office PowerPoint</Application>
  <PresentationFormat>On-screen Show (4:3)</PresentationFormat>
  <Paragraphs>112</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Conchoid</vt:lpstr>
      <vt:lpstr>Times New Roman</vt:lpstr>
      <vt:lpstr>Wingdings 2</vt:lpstr>
      <vt:lpstr>Flow</vt:lpstr>
      <vt:lpstr>Relationship and Sex Education </vt:lpstr>
      <vt:lpstr>Overview</vt:lpstr>
      <vt:lpstr>Why do we teach RSE?</vt:lpstr>
      <vt:lpstr>PowerPoint Presentation</vt:lpstr>
      <vt:lpstr>What is ‘A Journey in Love’?</vt:lpstr>
      <vt:lpstr>What is ‘A Journey in Love’?</vt:lpstr>
      <vt:lpstr>The programme of Teaching</vt:lpstr>
      <vt:lpstr>The Programme of Teaching</vt:lpstr>
      <vt:lpstr>How will it be taught In St.Christopher’s?</vt:lpstr>
      <vt:lpstr>What will my child be learning about?</vt:lpstr>
      <vt:lpstr>Year 1</vt:lpstr>
      <vt:lpstr>Year 2</vt:lpstr>
      <vt:lpstr>Year 3</vt:lpstr>
      <vt:lpstr>Year 4</vt:lpstr>
      <vt:lpstr>Year 5 and 6 </vt:lpstr>
    </vt:vector>
  </TitlesOfParts>
  <Company>Saint Christopher's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Relationship and Sex Education</dc:title>
  <dc:creator>Teacher</dc:creator>
  <cp:lastModifiedBy>N Harrop</cp:lastModifiedBy>
  <cp:revision>12</cp:revision>
  <dcterms:created xsi:type="dcterms:W3CDTF">2018-10-27T16:24:16Z</dcterms:created>
  <dcterms:modified xsi:type="dcterms:W3CDTF">2021-06-17T17:33:55Z</dcterms:modified>
</cp:coreProperties>
</file>