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8" r:id="rId4"/>
    <p:sldId id="269" r:id="rId5"/>
    <p:sldId id="271" r:id="rId6"/>
    <p:sldId id="272" r:id="rId7"/>
    <p:sldId id="273" r:id="rId8"/>
    <p:sldId id="274" r:id="rId9"/>
    <p:sldId id="267" r:id="rId10"/>
  </p:sldIdLst>
  <p:sldSz cx="9144000" cy="6858000" type="screen4x3"/>
  <p:notesSz cx="6858000" cy="9144000"/>
  <p:embeddedFontLst>
    <p:embeddedFont>
      <p:font typeface="Calibri" panose="020F0502020204030204" pitchFamily="34" charset="0"/>
      <p:regular r:id="rId13"/>
      <p:bold r:id="rId14"/>
      <p:italic r:id="rId15"/>
      <p:boldItalic r:id="rId16"/>
    </p:embeddedFont>
    <p:embeddedFont>
      <p:font typeface="Tuffy-TTF" panose="020B0603060100000000"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782F"/>
    <a:srgbClr val="9EEFE7"/>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12" autoAdjust="0"/>
    <p:restoredTop sz="94660"/>
  </p:normalViewPr>
  <p:slideViewPr>
    <p:cSldViewPr snapToGrid="0" showGuides="1">
      <p:cViewPr varScale="1">
        <p:scale>
          <a:sx n="67" d="100"/>
          <a:sy n="67" d="100"/>
        </p:scale>
        <p:origin x="1400" y="5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15/09/2020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15/09/2020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lickr.com/photos/kkleinrn/15415417455/in/photolist-pud3xz-47ttJN-7Ecczy-4HxHXz-7d9ivb-p1VdiF-7FEmMq-2fD5FuM-qKaZGZ-opHLZ4-okBGta-Xmmdhq-rgJSRR-WnTLBA-8jwrxF-T92KXJ-p1V8G6-qjL9Zu-4CaJWc-qZcjny-qjLdqs-cSxQx-aZtWjZ-5sh1ug-qZckpd-qZjma8-4AYDsB-5nJq5L-5nEuNz-5nJ2Uu-5nJq5j-oo9DgS-5nJ2Uy-pEdNJY-cKZVv3-Bz5xY-5nJ2Us-9hqZPF-9dsqkR-dUQnch-HMQtir-zrxXC-5nHj9u-9QkhHa-5wq8ig-pUzsio-qZcqyw-rgJX7e-resj39-4HidWG/" TargetMode="External"/><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30478819@N08/41990326764/in/photolist-26Yxpe7-29PNZuC-4Bs7Ue-cjynvA-9ndopY-6vPze-bPyMCH-oLRant-37ncew-2cXFBke-2bsvFsa-YWPo3S-7GDsM-29StFd7-KzJCrD-YicRdb-21q8jpW-Zk94nN-agWDoA-9Afi12-XchmPi-2amPnvE-2bugsVq-2cjq2ph-K8QVZ-WD875D-2bg2ADC-28aUqdL-dvUasT-egrz7c-KzJpEr-26vtm7G-2fhV7GR-29UczW5-VTzqQw-aDkwNB-27rQfkN-RWwHYB-8bxaWw-9nMdCF-2bH76m3-cc1t9d-5Kh1Te-2aYMbmp-cJTRdA-dxCVSf-J2ztK-yhjPz4-2cf5CtP-25UmX8T" TargetMode="External"/><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s://www.flickr.com/photos/160866001@N07/44058850400/in/photolist-bba9-9zh8TB-2cTRrSX-kvsNrJ-2a8k8eJ-9zh56r-6HNbG8-9zh3cM-d9fmSC-6TJFBV-dRYMoZ-5W3r3W-5W3qdY-4eCyjZ-64bfXD-666UT9" TargetMode="External"/><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flickr.com/photos/160866001@N07/44058850400/in/photolist-bba9-9zh8TB-2cTRrSX-kvsNrJ-2a8k8eJ-9zh56r-6HNbG8-9zh3cM-d9fmSC-6TJFBV-dRYMoZ-5W3r3W-5W3qdY-4eCyjZ-64bfXD-666UT9"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flickr.com/photos/160866001@N07/44058850400/in/photolist-bba9-9zh8TB-2cTRrSX-kvsNrJ-2a8k8eJ-9zh56r-6HNbG8-9zh3cM-d9fmSC-6TJFBV-dRYMoZ-5W3r3W-5W3qdY-4eCyjZ-64bfXD-666UT9" TargetMode="External"/><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www.wwf.org.uk/updates/8-things-know-about-palm-oil" TargetMode="External"/><Relationship Id="rId2" Type="http://schemas.openxmlformats.org/officeDocument/2006/relationships/hyperlink" Target="https://www.bbc.co.uk/newsround/39492207" TargetMode="External"/><Relationship Id="rId1" Type="http://schemas.openxmlformats.org/officeDocument/2006/relationships/slideLayout" Target="../slideLayouts/slideLayout3.xml"/><Relationship Id="rId6" Type="http://schemas.openxmlformats.org/officeDocument/2006/relationships/hyperlink" Target="https://www.theguardian.com/news/2019/feb/19/palm-oil-ingredient-biscuits-shampoo-environmental" TargetMode="External"/><Relationship Id="rId5" Type="http://schemas.openxmlformats.org/officeDocument/2006/relationships/hyperlink" Target="https://www.greenpeace.org.uk/faqs-palm-oil-answered/" TargetMode="External"/><Relationship Id="rId4" Type="http://schemas.openxmlformats.org/officeDocument/2006/relationships/hyperlink" Target="https://www.rainforest-rescue.org/topics/palm-oil"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What Is Palm Oil?</a:t>
            </a:r>
            <a:endParaRPr lang="en-GB" sz="3600" dirty="0">
              <a:latin typeface="+mn-lt"/>
            </a:endParaRPr>
          </a:p>
        </p:txBody>
      </p:sp>
      <p:sp>
        <p:nvSpPr>
          <p:cNvPr id="5" name="Rectangle 4"/>
          <p:cNvSpPr/>
          <p:nvPr/>
        </p:nvSpPr>
        <p:spPr>
          <a:xfrm>
            <a:off x="764117" y="1803402"/>
            <a:ext cx="4070350" cy="3046988"/>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50" charset="0"/>
              </a:rPr>
              <a:t>Palm oil is a type of vegetable oil that is made from the fruit of oil palm trees. It has many different functions and properties, which means that it is a useful ingredient in lots of different products.</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Two types of oil can be produced. This is done either by squeezing the stone in the middle of the fruit or the flesh around the outside of the stone.</a:t>
            </a:r>
          </a:p>
        </p:txBody>
      </p:sp>
      <p:pic>
        <p:nvPicPr>
          <p:cNvPr id="1026" name="Picture 2" descr="https://live.staticflickr.com/3931/15415417455_2ed7967c49_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4854" y="1797051"/>
            <a:ext cx="3392438" cy="3392439"/>
          </a:xfrm>
          <a:prstGeom prst="rect">
            <a:avLst/>
          </a:prstGeom>
          <a:noFill/>
          <a:ln w="19050">
            <a:solidFill>
              <a:srgbClr val="33782F"/>
            </a:solidFill>
          </a:ln>
          <a:extLst>
            <a:ext uri="{909E8E84-426E-40DD-AFC4-6F175D3DCCD1}">
              <a14:hiddenFill xmlns:a14="http://schemas.microsoft.com/office/drawing/2010/main">
                <a:solidFill>
                  <a:srgbClr val="FFFFFF"/>
                </a:solidFill>
              </a14:hiddenFill>
            </a:ext>
          </a:extLst>
        </p:spPr>
      </p:pic>
      <p:sp>
        <p:nvSpPr>
          <p:cNvPr id="6" name="TextBox 21"/>
          <p:cNvSpPr txBox="1">
            <a:spLocks noChangeArrowheads="1"/>
          </p:cNvSpPr>
          <p:nvPr/>
        </p:nvSpPr>
        <p:spPr bwMode="auto">
          <a:xfrm>
            <a:off x="4908618" y="5256994"/>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Palm tree forest by </a:t>
            </a:r>
            <a:r>
              <a:rPr lang="en-GB" altLang="en-US" sz="500" dirty="0" err="1">
                <a:latin typeface="Tuffy-TTF" panose="020B0603060100000000" pitchFamily="34" charset="0"/>
                <a:ea typeface="Tuffy" panose="020B0603060100000000" pitchFamily="34" charset="0"/>
                <a:cs typeface="Arial" panose="020B0604020202020204" pitchFamily="34" charset="0"/>
              </a:rPr>
              <a:t>kleinRN</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What Products Can It Be Found In?</a:t>
            </a:r>
            <a:endParaRPr lang="en-GB" sz="3600" dirty="0">
              <a:latin typeface="+mn-lt"/>
            </a:endParaRPr>
          </a:p>
        </p:txBody>
      </p:sp>
      <p:sp>
        <p:nvSpPr>
          <p:cNvPr id="5" name="Rectangle 4"/>
          <p:cNvSpPr/>
          <p:nvPr/>
        </p:nvSpPr>
        <p:spPr>
          <a:xfrm>
            <a:off x="755650" y="1712478"/>
            <a:ext cx="7712074" cy="1384995"/>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50" charset="0"/>
              </a:rPr>
              <a:t>Palm oil can be found in an incredible number and variety of products, from food to cosmetics.</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It is estimated to appear in around half of all packaged products that we can find in the supermarket.</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29909" y="3336750"/>
            <a:ext cx="4137815" cy="2751808"/>
          </a:xfrm>
          <a:prstGeom prst="rect">
            <a:avLst/>
          </a:prstGeom>
          <a:ln w="19050">
            <a:solidFill>
              <a:srgbClr val="33782F"/>
            </a:solidFill>
          </a:ln>
        </p:spPr>
      </p:pic>
      <p:sp>
        <p:nvSpPr>
          <p:cNvPr id="3" name="Rectangle 2"/>
          <p:cNvSpPr/>
          <p:nvPr/>
        </p:nvSpPr>
        <p:spPr>
          <a:xfrm>
            <a:off x="660401" y="3336750"/>
            <a:ext cx="3644900" cy="1477328"/>
          </a:xfrm>
          <a:prstGeom prst="rect">
            <a:avLst/>
          </a:prstGeom>
        </p:spPr>
        <p:txBody>
          <a:bodyPr wrap="square">
            <a:spAutoFit/>
          </a:bodyPr>
          <a:lstStyle/>
          <a:p>
            <a:pPr marL="285750" indent="-285750">
              <a:buFont typeface="Arial" panose="020B0604020202020204" pitchFamily="34" charset="0"/>
              <a:buChar char="•"/>
            </a:pPr>
            <a:r>
              <a:rPr lang="en-GB" dirty="0">
                <a:latin typeface="Twinkl" pitchFamily="50" charset="0"/>
              </a:rPr>
              <a:t>It can be found in types of frozen pizza, chocolate, bread and ice cream as well as lipstick, shampoo, soap, candles and detergent.</a:t>
            </a:r>
          </a:p>
        </p:txBody>
      </p:sp>
      <p:sp>
        <p:nvSpPr>
          <p:cNvPr id="7" name="TextBox 21"/>
          <p:cNvSpPr txBox="1">
            <a:spLocks noChangeArrowheads="1"/>
          </p:cNvSpPr>
          <p:nvPr/>
        </p:nvSpPr>
        <p:spPr bwMode="auto">
          <a:xfrm>
            <a:off x="4616361" y="6117133"/>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Market </a:t>
            </a:r>
            <a:r>
              <a:rPr lang="en-GB" altLang="en-US" sz="500" dirty="0" err="1">
                <a:latin typeface="Tuffy-TTF" panose="020B0603060100000000" pitchFamily="34" charset="0"/>
                <a:ea typeface="Tuffy" panose="020B0603060100000000" pitchFamily="34" charset="0"/>
                <a:cs typeface="Arial" panose="020B0604020202020204" pitchFamily="34" charset="0"/>
              </a:rPr>
              <a:t>ile</a:t>
            </a:r>
            <a:r>
              <a:rPr lang="en-GB" altLang="en-US" sz="500" dirty="0">
                <a:latin typeface="Tuffy-TTF" panose="020B0603060100000000" pitchFamily="34" charset="0"/>
                <a:ea typeface="Tuffy" panose="020B0603060100000000" pitchFamily="34" charset="0"/>
                <a:cs typeface="Arial" panose="020B0604020202020204" pitchFamily="34" charset="0"/>
              </a:rPr>
              <a:t> of candies and others by wuestenigel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1605550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Why Is Palm Oil Useful?</a:t>
            </a:r>
            <a:endParaRPr lang="en-GB" sz="3600" dirty="0">
              <a:latin typeface="+mn-lt"/>
            </a:endParaRPr>
          </a:p>
        </p:txBody>
      </p:sp>
      <p:sp>
        <p:nvSpPr>
          <p:cNvPr id="5" name="Rectangle 4"/>
          <p:cNvSpPr/>
          <p:nvPr/>
        </p:nvSpPr>
        <p:spPr>
          <a:xfrm>
            <a:off x="755650" y="1513946"/>
            <a:ext cx="7151222" cy="1661993"/>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50" charset="0"/>
              </a:rPr>
              <a:t>It is useful to manufacturers because it stays semi-solid at room temperature, which means it can help to keep spreads like margarine spreadable.</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It has other properties which help to make foods appear fresh or crisp for longer.</a:t>
            </a:r>
          </a:p>
        </p:txBody>
      </p:sp>
      <p:pic>
        <p:nvPicPr>
          <p:cNvPr id="2050" name="Picture 2" descr="https://live.staticflickr.com/4861/44058850400_0c9073846b_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47876" y="3370598"/>
            <a:ext cx="3930197" cy="2621411"/>
          </a:xfrm>
          <a:prstGeom prst="rect">
            <a:avLst/>
          </a:prstGeom>
          <a:noFill/>
          <a:ln w="19050">
            <a:solidFill>
              <a:srgbClr val="33782F"/>
            </a:solidFill>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640080" y="3370598"/>
            <a:ext cx="3652221" cy="2308324"/>
          </a:xfrm>
          <a:prstGeom prst="rect">
            <a:avLst/>
          </a:prstGeom>
        </p:spPr>
        <p:txBody>
          <a:bodyPr wrap="square">
            <a:spAutoFit/>
          </a:bodyPr>
          <a:lstStyle/>
          <a:p>
            <a:pPr marL="285750" indent="-285750">
              <a:buFont typeface="Arial" panose="020B0604020202020204" pitchFamily="34" charset="0"/>
              <a:buChar char="•"/>
            </a:pPr>
            <a:r>
              <a:rPr lang="en-GB" dirty="0">
                <a:latin typeface="Twinkl" pitchFamily="50" charset="0"/>
              </a:rPr>
              <a:t>It has no colour or smell so it doesn’t change the product when added.</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In addition, palm oil is used as a biofuel in some European countries, to replace fossil fuels such as coal, gas and diesel.</a:t>
            </a:r>
          </a:p>
        </p:txBody>
      </p:sp>
      <p:sp>
        <p:nvSpPr>
          <p:cNvPr id="6" name="TextBox 21"/>
          <p:cNvSpPr txBox="1">
            <a:spLocks noChangeArrowheads="1"/>
          </p:cNvSpPr>
          <p:nvPr/>
        </p:nvSpPr>
        <p:spPr bwMode="auto">
          <a:xfrm>
            <a:off x="4616361" y="6031765"/>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err="1">
                <a:latin typeface="Tuffy-TTF" panose="020B0603060100000000" pitchFamily="34" charset="0"/>
                <a:ea typeface="Tuffy" panose="020B0603060100000000" pitchFamily="34" charset="0"/>
                <a:cs typeface="Arial" panose="020B0604020202020204" pitchFamily="34" charset="0"/>
              </a:rPr>
              <a:t>Rustikale</a:t>
            </a:r>
            <a:r>
              <a:rPr lang="en-GB" altLang="en-US" sz="500" dirty="0">
                <a:latin typeface="Tuffy-TTF" panose="020B0603060100000000" pitchFamily="34" charset="0"/>
                <a:ea typeface="Tuffy" panose="020B0603060100000000" pitchFamily="34" charset="0"/>
                <a:cs typeface="Arial" panose="020B0604020202020204" pitchFamily="34" charset="0"/>
              </a:rPr>
              <a:t> </a:t>
            </a:r>
            <a:r>
              <a:rPr lang="en-GB" altLang="en-US" sz="500" dirty="0" err="1">
                <a:latin typeface="Tuffy-TTF" panose="020B0603060100000000" pitchFamily="34" charset="0"/>
                <a:ea typeface="Tuffy" panose="020B0603060100000000" pitchFamily="34" charset="0"/>
                <a:cs typeface="Arial" panose="020B0604020202020204" pitchFamily="34" charset="0"/>
              </a:rPr>
              <a:t>Weizenbrotscheiben</a:t>
            </a:r>
            <a:r>
              <a:rPr lang="en-GB" altLang="en-US" sz="500" dirty="0">
                <a:latin typeface="Tuffy-TTF" panose="020B0603060100000000" pitchFamily="34" charset="0"/>
                <a:ea typeface="Tuffy" panose="020B0603060100000000" pitchFamily="34" charset="0"/>
                <a:cs typeface="Arial" panose="020B0604020202020204" pitchFamily="34" charset="0"/>
              </a:rPr>
              <a:t> </a:t>
            </a:r>
            <a:r>
              <a:rPr lang="en-GB" altLang="en-US" sz="500" dirty="0" err="1">
                <a:latin typeface="Tuffy-TTF" panose="020B0603060100000000" pitchFamily="34" charset="0"/>
                <a:ea typeface="Tuffy" panose="020B0603060100000000" pitchFamily="34" charset="0"/>
                <a:cs typeface="Arial" panose="020B0604020202020204" pitchFamily="34" charset="0"/>
              </a:rPr>
              <a:t>zum</a:t>
            </a:r>
            <a:r>
              <a:rPr lang="en-GB" altLang="en-US" sz="500" dirty="0">
                <a:latin typeface="Tuffy-TTF" panose="020B0603060100000000" pitchFamily="34" charset="0"/>
                <a:ea typeface="Tuffy" panose="020B0603060100000000" pitchFamily="34" charset="0"/>
                <a:cs typeface="Arial" panose="020B0604020202020204" pitchFamily="34" charset="0"/>
              </a:rPr>
              <a:t> </a:t>
            </a:r>
            <a:r>
              <a:rPr lang="en-GB" altLang="en-US" sz="500" dirty="0" err="1">
                <a:latin typeface="Tuffy-TTF" panose="020B0603060100000000" pitchFamily="34" charset="0"/>
                <a:ea typeface="Tuffy" panose="020B0603060100000000" pitchFamily="34" charset="0"/>
                <a:cs typeface="Arial" panose="020B0604020202020204" pitchFamily="34" charset="0"/>
              </a:rPr>
              <a:t>Frühstück</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dirty="0" err="1">
                <a:latin typeface="Tuffy-TTF" panose="020B0603060100000000" pitchFamily="34" charset="0"/>
                <a:ea typeface="Tuffy" panose="020B0603060100000000" pitchFamily="34" charset="0"/>
                <a:cs typeface="Arial" panose="020B0604020202020204" pitchFamily="34" charset="0"/>
              </a:rPr>
              <a:t>hmarco</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33952149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Why Is Using Palm Oil a Problem?</a:t>
            </a:r>
            <a:endParaRPr lang="en-GB" sz="3600" dirty="0">
              <a:latin typeface="+mn-lt"/>
            </a:endParaRPr>
          </a:p>
        </p:txBody>
      </p:sp>
      <p:sp>
        <p:nvSpPr>
          <p:cNvPr id="5" name="Rectangle 4"/>
          <p:cNvSpPr/>
          <p:nvPr/>
        </p:nvSpPr>
        <p:spPr>
          <a:xfrm>
            <a:off x="755650" y="1513946"/>
            <a:ext cx="7026689" cy="1384995"/>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50" charset="0"/>
              </a:rPr>
              <a:t>Oil palm trees are chopped down in order to take the fruit to make palm oil. These trees form the habitat for endangered species such as orangutans, elephants, tigers and rhinos. Every day, huge amounts of rainforest are bulldozed or burned to make way for new oil palm plantations.</a:t>
            </a:r>
          </a:p>
        </p:txBody>
      </p:sp>
      <p:sp>
        <p:nvSpPr>
          <p:cNvPr id="4" name="TextBox 21"/>
          <p:cNvSpPr txBox="1">
            <a:spLocks noChangeArrowheads="1"/>
          </p:cNvSpPr>
          <p:nvPr/>
        </p:nvSpPr>
        <p:spPr bwMode="auto">
          <a:xfrm>
            <a:off x="5038959" y="574021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Deforestation by </a:t>
            </a:r>
            <a:r>
              <a:rPr lang="en-GB" altLang="en-US" sz="500" dirty="0" err="1">
                <a:latin typeface="Tuffy-TTF" panose="020B0603060100000000" pitchFamily="34" charset="0"/>
                <a:ea typeface="Tuffy" panose="020B0603060100000000" pitchFamily="34" charset="0"/>
                <a:cs typeface="Arial" panose="020B0604020202020204" pitchFamily="34" charset="0"/>
              </a:rPr>
              <a:t>utrophication&amp;hypoxia</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2"/>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54292" y="3338973"/>
            <a:ext cx="3482744" cy="2366087"/>
          </a:xfrm>
          <a:prstGeom prst="rect">
            <a:avLst/>
          </a:prstGeom>
          <a:ln w="19050">
            <a:solidFill>
              <a:srgbClr val="33782F"/>
            </a:solidFill>
          </a:ln>
        </p:spPr>
      </p:pic>
      <p:sp>
        <p:nvSpPr>
          <p:cNvPr id="3" name="Rectangle 2"/>
          <p:cNvSpPr/>
          <p:nvPr/>
        </p:nvSpPr>
        <p:spPr>
          <a:xfrm>
            <a:off x="675861" y="3090496"/>
            <a:ext cx="4144617" cy="2862322"/>
          </a:xfrm>
          <a:prstGeom prst="rect">
            <a:avLst/>
          </a:prstGeom>
        </p:spPr>
        <p:txBody>
          <a:bodyPr wrap="square">
            <a:spAutoFit/>
          </a:bodyPr>
          <a:lstStyle/>
          <a:p>
            <a:pPr marL="285750" indent="-285750">
              <a:buFont typeface="Arial" panose="020B0604020202020204" pitchFamily="34" charset="0"/>
              <a:buChar char="•"/>
            </a:pPr>
            <a:r>
              <a:rPr lang="en-GB" dirty="0">
                <a:latin typeface="Twinkl" pitchFamily="50" charset="0"/>
              </a:rPr>
              <a:t>By significantly reducing the number of trees in large forests, it is also contributing to climate change as it increases the amount of greenhouse gas in the atmosphere.</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The production of palm oil has been increasing gradually for decades, making it a bigger problem now than ever.</a:t>
            </a:r>
          </a:p>
        </p:txBody>
      </p:sp>
    </p:spTree>
    <p:extLst>
      <p:ext uri="{BB962C8B-B14F-4D97-AF65-F5344CB8AC3E}">
        <p14:creationId xmlns:p14="http://schemas.microsoft.com/office/powerpoint/2010/main" val="786207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0" y="519640"/>
            <a:ext cx="9220202" cy="994306"/>
          </a:xfrm>
        </p:spPr>
        <p:txBody>
          <a:bodyPr/>
          <a:lstStyle/>
          <a:p>
            <a:pPr algn="ctr"/>
            <a:r>
              <a:rPr lang="en-GB" sz="3600" dirty="0"/>
              <a:t>What Are Solutions to the </a:t>
            </a:r>
            <a:br>
              <a:rPr lang="en-GB" sz="3600" dirty="0"/>
            </a:br>
            <a:r>
              <a:rPr lang="en-GB" sz="3600" dirty="0"/>
              <a:t>Palm Oil Problem?</a:t>
            </a:r>
            <a:endParaRPr lang="en-GB" sz="3600" dirty="0">
              <a:latin typeface="+mn-lt"/>
            </a:endParaRPr>
          </a:p>
        </p:txBody>
      </p:sp>
      <p:sp>
        <p:nvSpPr>
          <p:cNvPr id="5" name="Rectangle 4"/>
          <p:cNvSpPr/>
          <p:nvPr/>
        </p:nvSpPr>
        <p:spPr>
          <a:xfrm>
            <a:off x="713315" y="1693202"/>
            <a:ext cx="7814459" cy="1661993"/>
          </a:xfrm>
          <a:prstGeom prst="rect">
            <a:avLst/>
          </a:prstGeom>
        </p:spPr>
        <p:txBody>
          <a:bodyPr wrap="square" lIns="0" tIns="0" rIns="0" bIns="0">
            <a:spAutoFit/>
          </a:bodyPr>
          <a:lstStyle/>
          <a:p>
            <a:pPr marL="285750" lvl="0" indent="-285750">
              <a:buFont typeface="Arial" panose="020B0604020202020204" pitchFamily="34" charset="0"/>
              <a:buChar char="•"/>
            </a:pPr>
            <a:r>
              <a:rPr lang="en-GB" dirty="0">
                <a:latin typeface="Twinkl" pitchFamily="50" charset="0"/>
              </a:rPr>
              <a:t>Eating more home-cooked meals using alternative ingredients, rather than processed foods which contain palm oil</a:t>
            </a:r>
          </a:p>
          <a:p>
            <a:pPr marL="285750" lvl="0" indent="-285750">
              <a:buFont typeface="Arial" panose="020B0604020202020204" pitchFamily="34" charset="0"/>
              <a:buChar char="•"/>
            </a:pPr>
            <a:endParaRPr lang="en-GB" dirty="0">
              <a:latin typeface="Twinkl" pitchFamily="50" charset="0"/>
            </a:endParaRPr>
          </a:p>
          <a:p>
            <a:pPr marL="285750" lvl="0" indent="-285750">
              <a:buFont typeface="Arial" panose="020B0604020202020204" pitchFamily="34" charset="0"/>
              <a:buChar char="•"/>
            </a:pPr>
            <a:r>
              <a:rPr lang="en-GB" dirty="0">
                <a:latin typeface="Twinkl" pitchFamily="50" charset="0"/>
              </a:rPr>
              <a:t>Reading product labels and aiming to buy those products which do not contain palm oil</a:t>
            </a:r>
          </a:p>
          <a:p>
            <a:pPr marL="285750" lvl="0" indent="-285750">
              <a:buFont typeface="Arial" panose="020B0604020202020204" pitchFamily="34" charset="0"/>
              <a:buChar char="•"/>
            </a:pPr>
            <a:endParaRPr lang="en-GB" dirty="0">
              <a:latin typeface="Twinkl" pitchFamily="50" charset="0"/>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7859" y="2976068"/>
            <a:ext cx="3170583" cy="3170583"/>
          </a:xfrm>
          <a:prstGeom prst="rect">
            <a:avLst/>
          </a:prstGeom>
          <a:ln w="19050">
            <a:solidFill>
              <a:srgbClr val="33782F"/>
            </a:solidFill>
          </a:ln>
        </p:spPr>
      </p:pic>
      <p:sp>
        <p:nvSpPr>
          <p:cNvPr id="6" name="TextBox 21"/>
          <p:cNvSpPr txBox="1">
            <a:spLocks noChangeArrowheads="1"/>
          </p:cNvSpPr>
          <p:nvPr/>
        </p:nvSpPr>
        <p:spPr bwMode="auto">
          <a:xfrm>
            <a:off x="5038959" y="6233472"/>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err="1">
                <a:latin typeface="Tuffy-TTF" panose="020B0603060100000000" pitchFamily="34" charset="0"/>
                <a:ea typeface="Tuffy" panose="020B0603060100000000" pitchFamily="34" charset="0"/>
                <a:cs typeface="Arial" panose="020B0604020202020204" pitchFamily="34" charset="0"/>
              </a:rPr>
              <a:t>luna</a:t>
            </a:r>
            <a:r>
              <a:rPr lang="en-GB" altLang="en-US" sz="500" dirty="0">
                <a:latin typeface="Tuffy-TTF" panose="020B0603060100000000" pitchFamily="34" charset="0"/>
                <a:ea typeface="Tuffy" panose="020B0603060100000000" pitchFamily="34" charset="0"/>
                <a:cs typeface="Arial" panose="020B0604020202020204" pitchFamily="34" charset="0"/>
              </a:rPr>
              <a:t> bars - 30 percent toxic? by </a:t>
            </a:r>
            <a:r>
              <a:rPr lang="en-GB" altLang="en-US" sz="500" dirty="0" err="1">
                <a:latin typeface="Tuffy-TTF" panose="020B0603060100000000" pitchFamily="34" charset="0"/>
                <a:ea typeface="Tuffy" panose="020B0603060100000000" pitchFamily="34" charset="0"/>
                <a:cs typeface="Arial" panose="020B0604020202020204" pitchFamily="34" charset="0"/>
              </a:rPr>
              <a:t>woodleywonderworks</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
        <p:nvSpPr>
          <p:cNvPr id="3" name="Rectangle 2"/>
          <p:cNvSpPr/>
          <p:nvPr/>
        </p:nvSpPr>
        <p:spPr>
          <a:xfrm>
            <a:off x="566527" y="3334175"/>
            <a:ext cx="4572000" cy="2308324"/>
          </a:xfrm>
          <a:prstGeom prst="rect">
            <a:avLst/>
          </a:prstGeom>
        </p:spPr>
        <p:txBody>
          <a:bodyPr wrap="square">
            <a:spAutoFit/>
          </a:bodyPr>
          <a:lstStyle/>
          <a:p>
            <a:pPr marL="285750" lvl="0" indent="-285750">
              <a:buFont typeface="Arial" panose="020B0604020202020204" pitchFamily="34" charset="0"/>
              <a:buChar char="•"/>
            </a:pPr>
            <a:r>
              <a:rPr lang="en-GB" dirty="0">
                <a:latin typeface="Twinkl" pitchFamily="50" charset="0"/>
              </a:rPr>
              <a:t>Looking for the RSPO (Roundtable on Sustainable Palm Oil) logo which means that any palm oil used was produced in a responsible, certified way</a:t>
            </a:r>
          </a:p>
          <a:p>
            <a:pPr marL="285750" lvl="0" indent="-285750">
              <a:buFont typeface="Arial" panose="020B0604020202020204" pitchFamily="34" charset="0"/>
              <a:buChar char="•"/>
            </a:pPr>
            <a:endParaRPr lang="en-GB" dirty="0">
              <a:latin typeface="Twinkl" pitchFamily="50" charset="0"/>
            </a:endParaRPr>
          </a:p>
          <a:p>
            <a:pPr marL="285750" lvl="0" indent="-285750">
              <a:buFont typeface="Arial" panose="020B0604020202020204" pitchFamily="34" charset="0"/>
              <a:buChar char="•"/>
            </a:pPr>
            <a:r>
              <a:rPr lang="en-GB" dirty="0">
                <a:latin typeface="Twinkl" pitchFamily="50" charset="0"/>
              </a:rPr>
              <a:t>Increasing our understanding and awareness of how palm oil is used and where it comes from</a:t>
            </a:r>
          </a:p>
        </p:txBody>
      </p:sp>
    </p:spTree>
    <p:extLst>
      <p:ext uri="{BB962C8B-B14F-4D97-AF65-F5344CB8AC3E}">
        <p14:creationId xmlns:p14="http://schemas.microsoft.com/office/powerpoint/2010/main" val="3087370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Further Reading: Rainforest Calling</a:t>
            </a:r>
            <a:endParaRPr lang="en-GB" sz="3600" dirty="0">
              <a:latin typeface="+mn-lt"/>
            </a:endParaRPr>
          </a:p>
        </p:txBody>
      </p:sp>
      <p:sp>
        <p:nvSpPr>
          <p:cNvPr id="5" name="Rectangle 4"/>
          <p:cNvSpPr/>
          <p:nvPr/>
        </p:nvSpPr>
        <p:spPr>
          <a:xfrm>
            <a:off x="755650" y="1513946"/>
            <a:ext cx="4289316" cy="3046988"/>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50" charset="0"/>
              </a:rPr>
              <a:t>In the </a:t>
            </a:r>
            <a:r>
              <a:rPr lang="en-GB" dirty="0" err="1">
                <a:latin typeface="Twinkl" pitchFamily="50" charset="0"/>
              </a:rPr>
              <a:t>Twinkl</a:t>
            </a:r>
            <a:r>
              <a:rPr lang="en-GB" dirty="0">
                <a:latin typeface="Twinkl" pitchFamily="50" charset="0"/>
              </a:rPr>
              <a:t> Originals eBook ‘Rainforest Calling’, the main character, Daisy, explores the rainforest via some webcams.</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She encounters Pedro the </a:t>
            </a:r>
            <a:r>
              <a:rPr lang="en-GB" dirty="0" err="1">
                <a:latin typeface="Twinkl" pitchFamily="50" charset="0"/>
              </a:rPr>
              <a:t>potoo</a:t>
            </a:r>
            <a:r>
              <a:rPr lang="en-GB" dirty="0">
                <a:latin typeface="Twinkl" pitchFamily="50" charset="0"/>
              </a:rPr>
              <a:t>, whose rainforest habitat is under threat.</a:t>
            </a:r>
          </a:p>
          <a:p>
            <a:pPr marL="285750" indent="-285750">
              <a:buFont typeface="Arial" panose="020B0604020202020204" pitchFamily="34" charset="0"/>
              <a:buChar char="•"/>
            </a:pPr>
            <a:endParaRPr lang="en-GB" dirty="0">
              <a:latin typeface="Twinkl" pitchFamily="50" charset="0"/>
            </a:endParaRPr>
          </a:p>
          <a:p>
            <a:pPr marL="285750" indent="-285750">
              <a:buFont typeface="Arial" panose="020B0604020202020204" pitchFamily="34" charset="0"/>
              <a:buChar char="•"/>
            </a:pPr>
            <a:r>
              <a:rPr lang="en-GB" dirty="0">
                <a:latin typeface="Twinkl" pitchFamily="50" charset="0"/>
              </a:rPr>
              <a:t>Read the story to see what she finds out about the rainforest, where deforestation is an ongoing problem. </a:t>
            </a:r>
          </a:p>
        </p:txBody>
      </p:sp>
      <p:pic>
        <p:nvPicPr>
          <p:cNvPr id="6" name="Picture 5">
            <a:extLst>
              <a:ext uri="{FF2B5EF4-FFF2-40B4-BE49-F238E27FC236}">
                <a16:creationId xmlns:a16="http://schemas.microsoft.com/office/drawing/2014/main" id="{EC14AA81-0711-4854-8CF9-9F83952EEF20}"/>
              </a:ext>
            </a:extLst>
          </p:cNvPr>
          <p:cNvPicPr>
            <a:picLocks noChangeAspect="1"/>
          </p:cNvPicPr>
          <p:nvPr/>
        </p:nvPicPr>
        <p:blipFill>
          <a:blip r:embed="rId2"/>
          <a:stretch>
            <a:fillRect/>
          </a:stretch>
        </p:blipFill>
        <p:spPr>
          <a:xfrm>
            <a:off x="5196615" y="1473201"/>
            <a:ext cx="2932564" cy="4485780"/>
          </a:xfrm>
          <a:prstGeom prst="rect">
            <a:avLst/>
          </a:prstGeom>
          <a:ln w="19050">
            <a:solidFill>
              <a:srgbClr val="33782F"/>
            </a:solidFill>
          </a:ln>
        </p:spPr>
      </p:pic>
    </p:spTree>
    <p:extLst>
      <p:ext uri="{BB962C8B-B14F-4D97-AF65-F5344CB8AC3E}">
        <p14:creationId xmlns:p14="http://schemas.microsoft.com/office/powerpoint/2010/main" val="12132000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Links for Further Reading</a:t>
            </a:r>
            <a:endParaRPr lang="en-GB" sz="3600" dirty="0">
              <a:latin typeface="+mn-lt"/>
            </a:endParaRPr>
          </a:p>
        </p:txBody>
      </p:sp>
      <p:sp>
        <p:nvSpPr>
          <p:cNvPr id="5" name="Rectangle 4"/>
          <p:cNvSpPr/>
          <p:nvPr/>
        </p:nvSpPr>
        <p:spPr>
          <a:xfrm>
            <a:off x="755650" y="1513946"/>
            <a:ext cx="7632700" cy="4154984"/>
          </a:xfrm>
          <a:prstGeom prst="rect">
            <a:avLst/>
          </a:prstGeom>
        </p:spPr>
        <p:txBody>
          <a:bodyPr wrap="square" lIns="0" tIns="0" rIns="0" bIns="0">
            <a:spAutoFit/>
          </a:bodyPr>
          <a:lstStyle/>
          <a:p>
            <a:r>
              <a:rPr lang="en-GB" dirty="0"/>
              <a:t>BBC Newsround</a:t>
            </a:r>
          </a:p>
          <a:p>
            <a:r>
              <a:rPr lang="en-GB" u="sng" dirty="0">
                <a:hlinkClick r:id="rId2"/>
              </a:rPr>
              <a:t>https://www.bbc.co.uk/newsround/39492207</a:t>
            </a:r>
            <a:endParaRPr lang="en-GB" u="sng" dirty="0"/>
          </a:p>
          <a:p>
            <a:endParaRPr lang="en-GB" dirty="0"/>
          </a:p>
          <a:p>
            <a:r>
              <a:rPr lang="en-GB" dirty="0"/>
              <a:t>World Wildlife Fund (WWF)</a:t>
            </a:r>
          </a:p>
          <a:p>
            <a:r>
              <a:rPr lang="en-GB" u="sng" dirty="0">
                <a:hlinkClick r:id="rId3"/>
              </a:rPr>
              <a:t>https://www.wwf.org.uk/updates/8-things-know-about-palm-oil</a:t>
            </a:r>
            <a:endParaRPr lang="en-GB" u="sng" dirty="0"/>
          </a:p>
          <a:p>
            <a:endParaRPr lang="en-GB" dirty="0"/>
          </a:p>
          <a:p>
            <a:r>
              <a:rPr lang="en-GB" dirty="0"/>
              <a:t>Rainforest Rescue</a:t>
            </a:r>
          </a:p>
          <a:p>
            <a:r>
              <a:rPr lang="en-GB" u="sng" dirty="0">
                <a:hlinkClick r:id="rId4"/>
              </a:rPr>
              <a:t>https://www.rainforest-rescue.org/topics/palm-oil</a:t>
            </a:r>
            <a:endParaRPr lang="en-GB" u="sng" dirty="0"/>
          </a:p>
          <a:p>
            <a:endParaRPr lang="en-GB" dirty="0"/>
          </a:p>
          <a:p>
            <a:r>
              <a:rPr lang="en-GB" dirty="0"/>
              <a:t>Greenpeace</a:t>
            </a:r>
          </a:p>
          <a:p>
            <a:r>
              <a:rPr lang="en-GB" u="sng" dirty="0">
                <a:hlinkClick r:id="rId5"/>
              </a:rPr>
              <a:t>https://www.greenpeace.org.uk/faqs-palm-oil-answered/</a:t>
            </a:r>
            <a:endParaRPr lang="en-GB" u="sng" dirty="0"/>
          </a:p>
          <a:p>
            <a:endParaRPr lang="en-GB" dirty="0"/>
          </a:p>
          <a:p>
            <a:r>
              <a:rPr lang="en-GB" dirty="0"/>
              <a:t>The Guardian</a:t>
            </a:r>
          </a:p>
          <a:p>
            <a:r>
              <a:rPr lang="en-GB" u="sng" dirty="0">
                <a:hlinkClick r:id="rId6"/>
              </a:rPr>
              <a:t>https://www.theguardian.com/news/2019/feb/19/palm-oil-ingredient-biscuits-shampoo-environmental</a:t>
            </a:r>
            <a:endParaRPr lang="en-GB" dirty="0"/>
          </a:p>
        </p:txBody>
      </p:sp>
    </p:spTree>
    <p:extLst>
      <p:ext uri="{BB962C8B-B14F-4D97-AF65-F5344CB8AC3E}">
        <p14:creationId xmlns:p14="http://schemas.microsoft.com/office/powerpoint/2010/main" val="263999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93</TotalTime>
  <Words>647</Words>
  <Application>Microsoft Office PowerPoint</Application>
  <PresentationFormat>On-screen Show (4:3)</PresentationFormat>
  <Paragraphs>54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Tuffy-TTF</vt:lpstr>
      <vt:lpstr>Twinkl</vt:lpstr>
      <vt:lpstr>Arial</vt:lpstr>
      <vt:lpstr>Calibri</vt:lpstr>
      <vt:lpstr>Office Theme</vt:lpstr>
      <vt:lpstr>PowerPoint Presentation</vt:lpstr>
      <vt:lpstr>What Is Palm Oil?</vt:lpstr>
      <vt:lpstr>What Products Can It Be Found In?</vt:lpstr>
      <vt:lpstr>Why Is Palm Oil Useful?</vt:lpstr>
      <vt:lpstr>Why Is Using Palm Oil a Problem?</vt:lpstr>
      <vt:lpstr>What Are Solutions to the  Palm Oil Problem?</vt:lpstr>
      <vt:lpstr>Further Reading: Rainforest Calling</vt:lpstr>
      <vt:lpstr>Links for Further Reading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Eimear Mathers</cp:lastModifiedBy>
  <cp:revision>9</cp:revision>
  <dcterms:created xsi:type="dcterms:W3CDTF">2019-06-04T13:44:58Z</dcterms:created>
  <dcterms:modified xsi:type="dcterms:W3CDTF">2020-09-15T09:40:54Z</dcterms:modified>
</cp:coreProperties>
</file>