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8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charset="0"/>
      <p:regular r:id="rId16"/>
      <p:bold r:id="rId17"/>
    </p:embeddedFon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109" y="5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to know Roman numerals up to thousands.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Roman Numerals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07484"/>
            <a:ext cx="7632700" cy="131495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You should already know how to use these Roman numerals: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I	V	X</a:t>
            </a:r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3027221" y="3242813"/>
            <a:ext cx="110494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400" dirty="0"/>
              <a:t>1</a:t>
            </a:r>
          </a:p>
        </p:txBody>
      </p:sp>
      <p:sp>
        <p:nvSpPr>
          <p:cNvPr id="8" name="Title 20"/>
          <p:cNvSpPr txBox="1">
            <a:spLocks/>
          </p:cNvSpPr>
          <p:nvPr/>
        </p:nvSpPr>
        <p:spPr>
          <a:xfrm>
            <a:off x="3984805" y="3242813"/>
            <a:ext cx="110494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400" dirty="0"/>
              <a:t>5</a:t>
            </a: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4942388" y="3242813"/>
            <a:ext cx="125006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4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Roman Numerals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15539" y="1345880"/>
            <a:ext cx="1987550" cy="226906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I = 1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V = 5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X = 10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07311" y="3823290"/>
            <a:ext cx="198755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VIII =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75590" y="3823290"/>
            <a:ext cx="198755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XIX =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73479" y="3823290"/>
            <a:ext cx="198755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XXIV =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361494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Do you know these numbers?</a:t>
            </a:r>
            <a:endParaRPr lang="en-GB" altLang="en-US" sz="4000" b="1" dirty="0">
              <a:latin typeface="Twinkl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07311" y="481820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081654" y="481820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19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652129" y="481820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44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5043806" y="3400465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500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So…What About Bigger Numbers?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12979"/>
            <a:ext cx="7728593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We’ll need to introduce some new letters…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07311" y="2358222"/>
            <a:ext cx="51314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5440" y="2358222"/>
            <a:ext cx="476773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C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247197" y="2358222"/>
            <a:ext cx="537118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91933" y="3400465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50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942161" y="3400465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100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966318" y="3400465"/>
            <a:ext cx="1267413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1000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91933" y="324896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343869" y="2358222"/>
            <a:ext cx="537118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272472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Use Them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90385"/>
            <a:ext cx="7728593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They work in just the same way as the smaller number letters.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7528" y="2265518"/>
            <a:ext cx="679198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729869" y="2265518"/>
            <a:ext cx="666363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XC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371012" y="3455600"/>
            <a:ext cx="87223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MM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33416" y="3072155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500 + 50 = 550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91933" y="324896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19120" y="4645682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LXVII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75043" y="4645682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MCC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75043" y="3455600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DCIV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989339" y="3072155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sz="2000" dirty="0"/>
              <a:t>100 - 10 = 90 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567751" y="4262237"/>
            <a:ext cx="247875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1000 + 1000 = 2000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486450" y="5452317"/>
            <a:ext cx="275668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 + 10 + 5+ 1 + 1 = 67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704573" y="5452317"/>
            <a:ext cx="27169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1000 + 100 +100= 1200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630923" y="4451965"/>
            <a:ext cx="2864254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" pitchFamily="2" charset="0"/>
              </a:rPr>
              <a:t>DCIV 500 + 100 + (5 - 1) = 604</a:t>
            </a:r>
            <a:endParaRPr lang="en-GB" altLang="en-US" sz="3600" dirty="0">
              <a:latin typeface="Twinkl" pitchFamily="2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073890" y="1539177"/>
            <a:ext cx="513145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L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927781" y="1539177"/>
            <a:ext cx="476773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C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694633" y="1539177"/>
            <a:ext cx="537118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D</a:t>
            </a:r>
          </a:p>
        </p:txBody>
      </p:sp>
      <p:sp>
        <p:nvSpPr>
          <p:cNvPr id="49" name="Rectangle 48"/>
          <p:cNvSpPr/>
          <p:nvPr/>
        </p:nvSpPr>
        <p:spPr>
          <a:xfrm>
            <a:off x="5542335" y="1539177"/>
            <a:ext cx="537118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M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778076" y="2068953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613781" y="2068953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410806" y="2068953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500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258508" y="2068953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3237099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  <p:bldP spid="42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021465" y="765175"/>
            <a:ext cx="7101070" cy="994306"/>
          </a:xfrm>
        </p:spPr>
        <p:txBody>
          <a:bodyPr/>
          <a:lstStyle/>
          <a:p>
            <a:pPr algn="ctr"/>
            <a:r>
              <a:rPr lang="en-GB" sz="3600" dirty="0"/>
              <a:t>Can you Remember What They All Mean?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2779" y="2149384"/>
            <a:ext cx="679198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251853" y="2149384"/>
            <a:ext cx="666363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V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81977" y="2133583"/>
            <a:ext cx="87223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38667" y="3004552"/>
            <a:ext cx="2147423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1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91933" y="3248960"/>
            <a:ext cx="94389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779918" y="3700373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939997" y="3677958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19839" y="3677958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L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511323" y="3016641"/>
            <a:ext cx="2147423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5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78716" y="3071208"/>
            <a:ext cx="2478753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10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318847" y="4538068"/>
            <a:ext cx="2318512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100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249986" y="4515653"/>
            <a:ext cx="2716954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500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124281" y="4519957"/>
            <a:ext cx="2864254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50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00076" y="3677958"/>
            <a:ext cx="1376015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392527" y="4515653"/>
            <a:ext cx="2716954" cy="79943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dirty="0">
                <a:latin typeface="Twinkl" pitchFamily="2" charset="0"/>
              </a:rPr>
              <a:t>1000</a:t>
            </a:r>
            <a:endParaRPr lang="en-GB" altLang="en-US" sz="2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8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  <p:bldP spid="42" grpId="0"/>
      <p:bldP spid="43" grpId="0"/>
      <p:bldP spid="44" grpId="0"/>
      <p:bldP spid="45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021465" y="494263"/>
            <a:ext cx="7101070" cy="994306"/>
          </a:xfrm>
        </p:spPr>
        <p:txBody>
          <a:bodyPr/>
          <a:lstStyle/>
          <a:p>
            <a:pPr algn="ctr"/>
            <a:r>
              <a:rPr lang="en-GB" sz="3600" dirty="0"/>
              <a:t>Work Out These Numbers…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5385" y="1488569"/>
            <a:ext cx="138896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DLVI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73902" y="1488569"/>
            <a:ext cx="1562182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MCXV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119586" y="2958503"/>
            <a:ext cx="130055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96154" y="2343737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556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625380" y="4405220"/>
            <a:ext cx="228897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MMCLIX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748340" y="4405220"/>
            <a:ext cx="3013307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MDCLXVI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983973" y="3017143"/>
            <a:ext cx="254204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CDVIII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181282" y="2355826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1115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530489" y="3896128"/>
            <a:ext cx="247875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1900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610609" y="5242915"/>
            <a:ext cx="231851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2159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896516" y="5242915"/>
            <a:ext cx="27169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1666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822866" y="3859142"/>
            <a:ext cx="28642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408</a:t>
            </a:r>
          </a:p>
        </p:txBody>
      </p:sp>
    </p:spTree>
    <p:extLst>
      <p:ext uri="{BB962C8B-B14F-4D97-AF65-F5344CB8AC3E}">
        <p14:creationId xmlns:p14="http://schemas.microsoft.com/office/powerpoint/2010/main" val="270700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021465" y="494263"/>
            <a:ext cx="7101070" cy="994306"/>
          </a:xfrm>
        </p:spPr>
        <p:txBody>
          <a:bodyPr/>
          <a:lstStyle/>
          <a:p>
            <a:pPr algn="ctr"/>
            <a:r>
              <a:rPr lang="en-GB" sz="3600" dirty="0"/>
              <a:t>Work Out These Numbers…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5385" y="2242047"/>
            <a:ext cx="138896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DLVI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73902" y="2242047"/>
            <a:ext cx="1562182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MXCV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119586" y="3358179"/>
            <a:ext cx="130055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96154" y="3011709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556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625380" y="4474311"/>
            <a:ext cx="228897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MMCLIX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748340" y="4474311"/>
            <a:ext cx="3013307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MDCLXVI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983973" y="3358179"/>
            <a:ext cx="254204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CDVIII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181282" y="3228853"/>
            <a:ext cx="2147423" cy="39162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" pitchFamily="2" charset="0"/>
              </a:rPr>
              <a:t>MXCV = 1095</a:t>
            </a:r>
            <a:endParaRPr lang="en-GB" altLang="en-US" sz="3600" dirty="0">
              <a:latin typeface="Twinkl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530489" y="4127841"/>
            <a:ext cx="247875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1900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610609" y="5243973"/>
            <a:ext cx="231851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2159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896516" y="5243973"/>
            <a:ext cx="27169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1666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822866" y="4127841"/>
            <a:ext cx="28642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408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73890" y="1330833"/>
            <a:ext cx="513145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927781" y="1330833"/>
            <a:ext cx="476773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C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94633" y="1330833"/>
            <a:ext cx="537118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542335" y="1330833"/>
            <a:ext cx="537118" cy="7609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20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Twinkl" pitchFamily="2" charset="0"/>
              </a:rPr>
              <a:t>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778076" y="1860609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613781" y="1860609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410806" y="1860609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500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258508" y="1860609"/>
            <a:ext cx="110477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339278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3" grpId="0"/>
      <p:bldP spid="34" grpId="0"/>
      <p:bldP spid="35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021465" y="494263"/>
            <a:ext cx="7101070" cy="994306"/>
          </a:xfrm>
        </p:spPr>
        <p:txBody>
          <a:bodyPr/>
          <a:lstStyle/>
          <a:p>
            <a:pPr algn="ctr"/>
            <a:r>
              <a:rPr lang="en-GB" sz="3600" dirty="0"/>
              <a:t>Years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5385" y="1989789"/>
            <a:ext cx="138896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1995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73902" y="1989789"/>
            <a:ext cx="1562182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1945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119586" y="3105921"/>
            <a:ext cx="1300559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2017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96154" y="2759451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MCMXCV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625380" y="4222053"/>
            <a:ext cx="2288970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1066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748340" y="4222053"/>
            <a:ext cx="3013307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1922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983973" y="3105921"/>
            <a:ext cx="2542041" cy="103795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1450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181282" y="2759451"/>
            <a:ext cx="214742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MCMXLV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530489" y="3875583"/>
            <a:ext cx="2478753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MMXVII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610609" y="4991715"/>
            <a:ext cx="2318512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MLXVI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896516" y="4991715"/>
            <a:ext cx="27169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MCMXXII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822866" y="3875583"/>
            <a:ext cx="2864254" cy="61476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sz="1050" dirty="0">
              <a:latin typeface="Twinkl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MCDL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88558" y="1290385"/>
            <a:ext cx="736688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You’ll often find Roman numerals used to show years. Have a go at writing these years in Roman numerals.</a:t>
            </a:r>
          </a:p>
        </p:txBody>
      </p:sp>
    </p:spTree>
    <p:extLst>
      <p:ext uri="{BB962C8B-B14F-4D97-AF65-F5344CB8AC3E}">
        <p14:creationId xmlns:p14="http://schemas.microsoft.com/office/powerpoint/2010/main" val="381886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3" grpId="0"/>
      <p:bldP spid="34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9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to know Roman numerals up to thousands. </a:t>
            </a:r>
          </a:p>
        </p:txBody>
      </p:sp>
    </p:spTree>
    <p:extLst>
      <p:ext uri="{BB962C8B-B14F-4D97-AF65-F5344CB8AC3E}">
        <p14:creationId xmlns:p14="http://schemas.microsoft.com/office/powerpoint/2010/main" val="3103261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266</Words>
  <Application>Microsoft Office PowerPoint</Application>
  <PresentationFormat>On-screen Show (4:3)</PresentationFormat>
  <Paragraphs>214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Rg</vt:lpstr>
      <vt:lpstr>Twinkl SemiBold</vt:lpstr>
      <vt:lpstr>Arial</vt:lpstr>
      <vt:lpstr>Twinkl</vt:lpstr>
      <vt:lpstr>Calibri</vt:lpstr>
      <vt:lpstr>Office Theme</vt:lpstr>
      <vt:lpstr>PowerPoint Presentation</vt:lpstr>
      <vt:lpstr>PowerPoint Presentation</vt:lpstr>
      <vt:lpstr>Roman Numerals</vt:lpstr>
      <vt:lpstr>Roman Numerals</vt:lpstr>
      <vt:lpstr>So…What About Bigger Numbers?</vt:lpstr>
      <vt:lpstr>How To Use Them</vt:lpstr>
      <vt:lpstr>Can you Remember What They All Mean?</vt:lpstr>
      <vt:lpstr>Work Out These Numbers…</vt:lpstr>
      <vt:lpstr>Work Out These Numbers…</vt:lpstr>
      <vt:lpstr>Years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staff</cp:lastModifiedBy>
  <cp:revision>15</cp:revision>
  <dcterms:created xsi:type="dcterms:W3CDTF">2017-01-25T13:33:36Z</dcterms:created>
  <dcterms:modified xsi:type="dcterms:W3CDTF">2019-09-23T20:02:58Z</dcterms:modified>
</cp:coreProperties>
</file>