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notesMasterIdLst>
    <p:notesMasterId r:id="rId4"/>
  </p:notesMasterIdLst>
  <p:sldIdLst>
    <p:sldId id="350" r:id="rId2"/>
    <p:sldId id="351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1100"/>
    <a:srgbClr val="945200"/>
    <a:srgbClr val="FF40FF"/>
    <a:srgbClr val="011893"/>
    <a:srgbClr val="73FDD6"/>
    <a:srgbClr val="FF2F92"/>
    <a:srgbClr val="942093"/>
    <a:srgbClr val="E1C8F8"/>
    <a:srgbClr val="521B93"/>
    <a:srgbClr val="FF7E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412"/>
    <p:restoredTop sz="94655"/>
  </p:normalViewPr>
  <p:slideViewPr>
    <p:cSldViewPr snapToGrid="0" snapToObjects="1">
      <p:cViewPr varScale="1">
        <p:scale>
          <a:sx n="63" d="100"/>
          <a:sy n="63" d="100"/>
        </p:scale>
        <p:origin x="632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2D4568-411D-114A-824D-5D0A02C4BE41}" type="datetimeFigureOut">
              <a:rPr lang="en-US" smtClean="0"/>
              <a:t>12/7/2021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2AFBC0-18EA-B445-8165-007CF41F71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40458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29131-0636-4047-8DF3-24E530D7B4AA}" type="datetimeFigureOut">
              <a:rPr lang="en-US" smtClean="0"/>
              <a:t>12/7/2021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91256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29131-0636-4047-8DF3-24E530D7B4AA}" type="datetimeFigureOut">
              <a:rPr lang="en-US" smtClean="0"/>
              <a:t>12/7/2021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3F7AD46-2789-2846-AAA1-2E55793515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62256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29131-0636-4047-8DF3-24E530D7B4AA}" type="datetimeFigureOut">
              <a:rPr lang="en-US" smtClean="0"/>
              <a:t>12/7/2021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3F7AD46-2789-2846-AAA1-2E55793515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3963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29131-0636-4047-8DF3-24E530D7B4AA}" type="datetimeFigureOut">
              <a:rPr lang="en-US" smtClean="0"/>
              <a:t>12/7/2021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3F7AD46-2789-2846-AAA1-2E55793515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60500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29131-0636-4047-8DF3-24E530D7B4AA}" type="datetimeFigureOut">
              <a:rPr lang="en-US" smtClean="0"/>
              <a:t>12/7/2021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3F7AD46-2789-2846-AAA1-2E55793515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50029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29131-0636-4047-8DF3-24E530D7B4AA}" type="datetimeFigureOut">
              <a:rPr lang="en-US" smtClean="0"/>
              <a:t>12/7/2021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3F7AD46-2789-2846-AAA1-2E55793515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81641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29131-0636-4047-8DF3-24E530D7B4AA}" type="datetimeFigureOut">
              <a:rPr lang="en-US" smtClean="0"/>
              <a:t>12/7/2021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3F7AD46-2789-2846-AAA1-2E55793515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2038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29131-0636-4047-8DF3-24E530D7B4AA}" type="datetimeFigureOut">
              <a:rPr lang="en-US" smtClean="0"/>
              <a:t>12/7/2021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3F7AD46-2789-2846-AAA1-2E55793515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96226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29131-0636-4047-8DF3-24E530D7B4AA}" type="datetimeFigureOut">
              <a:rPr lang="en-US" smtClean="0"/>
              <a:t>12/7/2021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3F7AD46-2789-2846-AAA1-2E55793515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36363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29131-0636-4047-8DF3-24E530D7B4AA}" type="datetimeFigureOut">
              <a:rPr lang="en-US" smtClean="0"/>
              <a:t>12/7/2021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3F7AD46-2789-2846-AAA1-2E55793515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7686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29131-0636-4047-8DF3-24E530D7B4AA}" type="datetimeFigureOut">
              <a:rPr lang="en-US" smtClean="0"/>
              <a:t>12/7/2021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3F7AD46-2789-2846-AAA1-2E55793515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94640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429131-0636-4047-8DF3-24E530D7B4AA}" type="datetimeFigureOut">
              <a:rPr lang="en-US" smtClean="0"/>
              <a:t>12/7/2021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E2B453C-DE0B-7749-80E2-555B75D22710}"/>
              </a:ext>
            </a:extLst>
          </p:cNvPr>
          <p:cNvSpPr txBox="1"/>
          <p:nvPr userDrawn="1"/>
        </p:nvSpPr>
        <p:spPr>
          <a:xfrm>
            <a:off x="10635164" y="6635750"/>
            <a:ext cx="155683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solidFill>
                  <a:schemeClr val="bg1">
                    <a:lumMod val="65000"/>
                  </a:schemeClr>
                </a:solidFill>
              </a:rPr>
              <a:t>© C Andrew  2016 &amp; 2020</a:t>
            </a:r>
          </a:p>
        </p:txBody>
      </p:sp>
    </p:spTree>
    <p:extLst>
      <p:ext uri="{BB962C8B-B14F-4D97-AF65-F5344CB8AC3E}">
        <p14:creationId xmlns:p14="http://schemas.microsoft.com/office/powerpoint/2010/main" val="39982302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78CBE9-34E2-6F46-938C-5D35A4EF77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6398" y="369961"/>
            <a:ext cx="7541525" cy="890647"/>
          </a:xfrm>
        </p:spPr>
        <p:txBody>
          <a:bodyPr/>
          <a:lstStyle/>
          <a:p>
            <a:pPr algn="ctr"/>
            <a:r>
              <a:rPr lang="en-US" dirty="0"/>
              <a:t>Roman name picker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716277C7-7A2E-4141-84E9-06BA61CA17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2026993"/>
              </p:ext>
            </p:extLst>
          </p:nvPr>
        </p:nvGraphicFramePr>
        <p:xfrm>
          <a:off x="200166" y="1583871"/>
          <a:ext cx="11833990" cy="492108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83399">
                  <a:extLst>
                    <a:ext uri="{9D8B030D-6E8A-4147-A177-3AD203B41FA5}">
                      <a16:colId xmlns:a16="http://schemas.microsoft.com/office/drawing/2014/main" val="2889993693"/>
                    </a:ext>
                  </a:extLst>
                </a:gridCol>
                <a:gridCol w="1183399">
                  <a:extLst>
                    <a:ext uri="{9D8B030D-6E8A-4147-A177-3AD203B41FA5}">
                      <a16:colId xmlns:a16="http://schemas.microsoft.com/office/drawing/2014/main" val="2863294884"/>
                    </a:ext>
                  </a:extLst>
                </a:gridCol>
                <a:gridCol w="1183399">
                  <a:extLst>
                    <a:ext uri="{9D8B030D-6E8A-4147-A177-3AD203B41FA5}">
                      <a16:colId xmlns:a16="http://schemas.microsoft.com/office/drawing/2014/main" val="1493951678"/>
                    </a:ext>
                  </a:extLst>
                </a:gridCol>
                <a:gridCol w="1183399">
                  <a:extLst>
                    <a:ext uri="{9D8B030D-6E8A-4147-A177-3AD203B41FA5}">
                      <a16:colId xmlns:a16="http://schemas.microsoft.com/office/drawing/2014/main" val="47119209"/>
                    </a:ext>
                  </a:extLst>
                </a:gridCol>
                <a:gridCol w="1183399">
                  <a:extLst>
                    <a:ext uri="{9D8B030D-6E8A-4147-A177-3AD203B41FA5}">
                      <a16:colId xmlns:a16="http://schemas.microsoft.com/office/drawing/2014/main" val="4046798616"/>
                    </a:ext>
                  </a:extLst>
                </a:gridCol>
                <a:gridCol w="1183399">
                  <a:extLst>
                    <a:ext uri="{9D8B030D-6E8A-4147-A177-3AD203B41FA5}">
                      <a16:colId xmlns:a16="http://schemas.microsoft.com/office/drawing/2014/main" val="1768418214"/>
                    </a:ext>
                  </a:extLst>
                </a:gridCol>
                <a:gridCol w="1183399">
                  <a:extLst>
                    <a:ext uri="{9D8B030D-6E8A-4147-A177-3AD203B41FA5}">
                      <a16:colId xmlns:a16="http://schemas.microsoft.com/office/drawing/2014/main" val="3107690582"/>
                    </a:ext>
                  </a:extLst>
                </a:gridCol>
                <a:gridCol w="1183399">
                  <a:extLst>
                    <a:ext uri="{9D8B030D-6E8A-4147-A177-3AD203B41FA5}">
                      <a16:colId xmlns:a16="http://schemas.microsoft.com/office/drawing/2014/main" val="2120469636"/>
                    </a:ext>
                  </a:extLst>
                </a:gridCol>
                <a:gridCol w="1183399">
                  <a:extLst>
                    <a:ext uri="{9D8B030D-6E8A-4147-A177-3AD203B41FA5}">
                      <a16:colId xmlns:a16="http://schemas.microsoft.com/office/drawing/2014/main" val="2217601484"/>
                    </a:ext>
                  </a:extLst>
                </a:gridCol>
                <a:gridCol w="1183399">
                  <a:extLst>
                    <a:ext uri="{9D8B030D-6E8A-4147-A177-3AD203B41FA5}">
                      <a16:colId xmlns:a16="http://schemas.microsoft.com/office/drawing/2014/main" val="1437309758"/>
                    </a:ext>
                  </a:extLst>
                </a:gridCol>
              </a:tblGrid>
              <a:tr h="98421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</a:rPr>
                        <a:t>Augustus</a:t>
                      </a: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</a:rPr>
                        <a:t>Valeria</a:t>
                      </a:r>
                      <a:endParaRPr lang="en-US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</a:rPr>
                        <a:t>Marina</a:t>
                      </a:r>
                      <a:endParaRPr lang="en-US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</a:rPr>
                        <a:t>Marcus</a:t>
                      </a: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</a:rPr>
                        <a:t>Octavia</a:t>
                      </a:r>
                      <a:endParaRPr lang="en-US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</a:rPr>
                        <a:t>Paulus</a:t>
                      </a: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</a:rPr>
                        <a:t>Hortensia</a:t>
                      </a:r>
                      <a:endParaRPr lang="en-US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 err="1">
                          <a:solidFill>
                            <a:schemeClr val="tx1"/>
                          </a:solidFill>
                          <a:effectLst/>
                        </a:rPr>
                        <a:t>Caelius</a:t>
                      </a: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</a:rPr>
                        <a:t>Prima</a:t>
                      </a:r>
                      <a:endParaRPr lang="en-US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 err="1">
                          <a:solidFill>
                            <a:schemeClr val="tx1"/>
                          </a:solidFill>
                          <a:effectLst/>
                        </a:rPr>
                        <a:t>Hilarius</a:t>
                      </a: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11030649"/>
                  </a:ext>
                </a:extLst>
              </a:tr>
              <a:tr h="984217"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</a:rPr>
                        <a:t>Aurelia</a:t>
                      </a:r>
                      <a:endParaRPr lang="en-US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</a:rPr>
                        <a:t>Faustus</a:t>
                      </a: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</a:rPr>
                        <a:t>Marcia</a:t>
                      </a:r>
                      <a:endParaRPr lang="en-US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</a:rPr>
                        <a:t>Lucia</a:t>
                      </a:r>
                      <a:endParaRPr lang="en-US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</a:rPr>
                        <a:t>Fabius</a:t>
                      </a: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 err="1">
                          <a:solidFill>
                            <a:schemeClr val="tx1"/>
                          </a:solidFill>
                          <a:effectLst/>
                        </a:rPr>
                        <a:t>Blanda</a:t>
                      </a:r>
                      <a:endParaRPr lang="en-US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</a:rPr>
                        <a:t>Marinus</a:t>
                      </a: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 err="1">
                          <a:solidFill>
                            <a:schemeClr val="tx1"/>
                          </a:solidFill>
                          <a:effectLst/>
                        </a:rPr>
                        <a:t>CaelIa</a:t>
                      </a:r>
                      <a:endParaRPr lang="en-US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 err="1">
                          <a:solidFill>
                            <a:schemeClr val="tx1"/>
                          </a:solidFill>
                          <a:effectLst/>
                        </a:rPr>
                        <a:t>Varius</a:t>
                      </a: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 err="1">
                          <a:solidFill>
                            <a:schemeClr val="tx1"/>
                          </a:solidFill>
                          <a:effectLst/>
                        </a:rPr>
                        <a:t>Fausta</a:t>
                      </a:r>
                      <a:endParaRPr lang="en-US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824570257"/>
                  </a:ext>
                </a:extLst>
              </a:tr>
              <a:tr h="98421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 err="1">
                          <a:solidFill>
                            <a:schemeClr val="tx1"/>
                          </a:solidFill>
                          <a:effectLst/>
                        </a:rPr>
                        <a:t>Valerius</a:t>
                      </a: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 err="1">
                          <a:solidFill>
                            <a:schemeClr val="tx1"/>
                          </a:solidFill>
                          <a:effectLst/>
                        </a:rPr>
                        <a:t>Aemilia</a:t>
                      </a:r>
                      <a:endParaRPr lang="en-US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</a:rPr>
                        <a:t>Octavius</a:t>
                      </a: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</a:rPr>
                        <a:t>Aurelius</a:t>
                      </a: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 err="1">
                          <a:solidFill>
                            <a:schemeClr val="tx1"/>
                          </a:solidFill>
                          <a:effectLst/>
                        </a:rPr>
                        <a:t>Tacita</a:t>
                      </a:r>
                      <a:endParaRPr lang="en-US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</a:rPr>
                        <a:t>Lucius</a:t>
                      </a: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 err="1">
                          <a:solidFill>
                            <a:schemeClr val="tx1"/>
                          </a:solidFill>
                          <a:effectLst/>
                        </a:rPr>
                        <a:t>Aemilius</a:t>
                      </a: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</a:rPr>
                        <a:t>Decima</a:t>
                      </a:r>
                      <a:endParaRPr lang="en-US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 err="1">
                          <a:solidFill>
                            <a:schemeClr val="tx1"/>
                          </a:solidFill>
                          <a:effectLst/>
                        </a:rPr>
                        <a:t>Iulius</a:t>
                      </a: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</a:rPr>
                        <a:t>Paula</a:t>
                      </a:r>
                      <a:endParaRPr lang="en-US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36962765"/>
                  </a:ext>
                </a:extLst>
              </a:tr>
              <a:tr h="98421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</a:rPr>
                        <a:t>Lucretius</a:t>
                      </a: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</a:rPr>
                        <a:t>Celsa</a:t>
                      </a:r>
                      <a:endParaRPr lang="en-US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b="1" kern="1200" dirty="0" err="1">
                          <a:solidFill>
                            <a:schemeClr val="tx1"/>
                          </a:solidFill>
                          <a:effectLst/>
                        </a:rPr>
                        <a:t>Hortensius</a:t>
                      </a:r>
                      <a:endParaRPr lang="en-GB" sz="17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</a:rPr>
                        <a:t>Hilaria</a:t>
                      </a:r>
                      <a:endParaRPr lang="en-US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</a:rPr>
                        <a:t>Iulia</a:t>
                      </a:r>
                      <a:endParaRPr lang="en-US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</a:rPr>
                        <a:t>Tacitus</a:t>
                      </a: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</a:rPr>
                        <a:t>Maxima</a:t>
                      </a:r>
                      <a:endParaRPr lang="en-US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 err="1">
                          <a:solidFill>
                            <a:schemeClr val="tx1"/>
                          </a:solidFill>
                          <a:effectLst/>
                        </a:rPr>
                        <a:t>Blandus</a:t>
                      </a: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</a:rPr>
                        <a:t>Quinta</a:t>
                      </a:r>
                      <a:endParaRPr lang="en-US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</a:rPr>
                        <a:t>Decimus</a:t>
                      </a: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9498135"/>
                  </a:ext>
                </a:extLst>
              </a:tr>
              <a:tr h="984217"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</a:rPr>
                        <a:t>Augusta</a:t>
                      </a:r>
                      <a:endParaRPr lang="en-US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 err="1">
                          <a:solidFill>
                            <a:schemeClr val="tx1"/>
                          </a:solidFill>
                          <a:effectLst/>
                        </a:rPr>
                        <a:t>Celsus</a:t>
                      </a: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</a:rPr>
                        <a:t>Fabia</a:t>
                      </a:r>
                      <a:endParaRPr lang="en-US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</a:rPr>
                        <a:t>Lucretia</a:t>
                      </a:r>
                      <a:endParaRPr lang="en-US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</a:rPr>
                        <a:t>Primus</a:t>
                      </a: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</a:rPr>
                        <a:t>Flavius</a:t>
                      </a: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</a:rPr>
                        <a:t>Flavia</a:t>
                      </a:r>
                      <a:endParaRPr lang="en-US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</a:rPr>
                        <a:t>Maximus</a:t>
                      </a: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</a:rPr>
                        <a:t>Varia</a:t>
                      </a:r>
                      <a:endParaRPr lang="en-US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</a:rPr>
                        <a:t>Quintus</a:t>
                      </a: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69445945"/>
                  </a:ext>
                </a:extLst>
              </a:tr>
            </a:tbl>
          </a:graphicData>
        </a:graphic>
      </p:graphicFrame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B5A943AD-DCB8-0D4A-8D96-8BF457555A75}"/>
              </a:ext>
            </a:extLst>
          </p:cNvPr>
          <p:cNvSpPr/>
          <p:nvPr/>
        </p:nvSpPr>
        <p:spPr>
          <a:xfrm>
            <a:off x="6219570" y="1837569"/>
            <a:ext cx="989056" cy="61798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3</a:t>
            </a:r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1B737E36-C4C7-2547-89C4-F0523179A628}"/>
              </a:ext>
            </a:extLst>
          </p:cNvPr>
          <p:cNvSpPr/>
          <p:nvPr/>
        </p:nvSpPr>
        <p:spPr>
          <a:xfrm>
            <a:off x="8639497" y="1853388"/>
            <a:ext cx="989056" cy="61798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4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9E2B193A-B89F-6E47-9D95-59C8DF8E9750}"/>
              </a:ext>
            </a:extLst>
          </p:cNvPr>
          <p:cNvSpPr/>
          <p:nvPr/>
        </p:nvSpPr>
        <p:spPr>
          <a:xfrm>
            <a:off x="5068289" y="2758681"/>
            <a:ext cx="989056" cy="61798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7</a:t>
            </a: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FD9B2AE9-9FAE-EA4F-894A-8DB9C5400C32}"/>
              </a:ext>
            </a:extLst>
          </p:cNvPr>
          <p:cNvSpPr/>
          <p:nvPr/>
        </p:nvSpPr>
        <p:spPr>
          <a:xfrm>
            <a:off x="7442733" y="2739441"/>
            <a:ext cx="989056" cy="61798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8</a:t>
            </a: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263AD63F-0D36-884B-919F-16B5DEF0F8F0}"/>
              </a:ext>
            </a:extLst>
          </p:cNvPr>
          <p:cNvSpPr/>
          <p:nvPr/>
        </p:nvSpPr>
        <p:spPr>
          <a:xfrm>
            <a:off x="2669864" y="3718572"/>
            <a:ext cx="989056" cy="61798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11</a:t>
            </a: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943C70BE-C6F1-8B4D-8BA8-951DF11191C6}"/>
              </a:ext>
            </a:extLst>
          </p:cNvPr>
          <p:cNvSpPr/>
          <p:nvPr/>
        </p:nvSpPr>
        <p:spPr>
          <a:xfrm>
            <a:off x="3864587" y="3736311"/>
            <a:ext cx="989056" cy="61798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12</a:t>
            </a: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811E68CE-CCC7-C445-AF12-C51BDA89DD61}"/>
              </a:ext>
            </a:extLst>
          </p:cNvPr>
          <p:cNvSpPr/>
          <p:nvPr/>
        </p:nvSpPr>
        <p:spPr>
          <a:xfrm>
            <a:off x="9821728" y="3804042"/>
            <a:ext cx="989056" cy="61798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15</a:t>
            </a: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DD6B7688-824F-F343-BCB0-28BEF3408538}"/>
              </a:ext>
            </a:extLst>
          </p:cNvPr>
          <p:cNvSpPr/>
          <p:nvPr/>
        </p:nvSpPr>
        <p:spPr>
          <a:xfrm>
            <a:off x="355556" y="4700038"/>
            <a:ext cx="989056" cy="61798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16</a:t>
            </a:r>
          </a:p>
        </p:txBody>
      </p:sp>
      <p:sp>
        <p:nvSpPr>
          <p:cNvPr id="30" name="Rounded Rectangle 29">
            <a:extLst>
              <a:ext uri="{FF2B5EF4-FFF2-40B4-BE49-F238E27FC236}">
                <a16:creationId xmlns:a16="http://schemas.microsoft.com/office/drawing/2014/main" id="{914677B1-67D5-E742-9317-020686C61D90}"/>
              </a:ext>
            </a:extLst>
          </p:cNvPr>
          <p:cNvSpPr/>
          <p:nvPr/>
        </p:nvSpPr>
        <p:spPr>
          <a:xfrm>
            <a:off x="8646569" y="4727320"/>
            <a:ext cx="989056" cy="61798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19</a:t>
            </a:r>
          </a:p>
        </p:txBody>
      </p:sp>
      <p:sp>
        <p:nvSpPr>
          <p:cNvPr id="31" name="Rounded Rectangle 30">
            <a:extLst>
              <a:ext uri="{FF2B5EF4-FFF2-40B4-BE49-F238E27FC236}">
                <a16:creationId xmlns:a16="http://schemas.microsoft.com/office/drawing/2014/main" id="{BC57B806-05EF-004C-B1C4-14A3A6886068}"/>
              </a:ext>
            </a:extLst>
          </p:cNvPr>
          <p:cNvSpPr/>
          <p:nvPr/>
        </p:nvSpPr>
        <p:spPr>
          <a:xfrm>
            <a:off x="11008723" y="4700038"/>
            <a:ext cx="989056" cy="61798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20</a:t>
            </a:r>
          </a:p>
        </p:txBody>
      </p:sp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E61125EC-5EFD-8F48-BCB1-2C7F0D6A2088}"/>
              </a:ext>
            </a:extLst>
          </p:cNvPr>
          <p:cNvSpPr/>
          <p:nvPr/>
        </p:nvSpPr>
        <p:spPr>
          <a:xfrm>
            <a:off x="6265445" y="5740334"/>
            <a:ext cx="989056" cy="61798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23</a:t>
            </a:r>
          </a:p>
        </p:txBody>
      </p:sp>
      <p:sp>
        <p:nvSpPr>
          <p:cNvPr id="33" name="Rounded Rectangle 32">
            <a:extLst>
              <a:ext uri="{FF2B5EF4-FFF2-40B4-BE49-F238E27FC236}">
                <a16:creationId xmlns:a16="http://schemas.microsoft.com/office/drawing/2014/main" id="{0276531A-CB69-8944-B458-9917162A8435}"/>
              </a:ext>
            </a:extLst>
          </p:cNvPr>
          <p:cNvSpPr/>
          <p:nvPr/>
        </p:nvSpPr>
        <p:spPr>
          <a:xfrm>
            <a:off x="8615174" y="5716444"/>
            <a:ext cx="989056" cy="61798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24</a:t>
            </a:r>
          </a:p>
        </p:txBody>
      </p:sp>
      <p:sp>
        <p:nvSpPr>
          <p:cNvPr id="34" name="Rounded Rectangle 33">
            <a:extLst>
              <a:ext uri="{FF2B5EF4-FFF2-40B4-BE49-F238E27FC236}">
                <a16:creationId xmlns:a16="http://schemas.microsoft.com/office/drawing/2014/main" id="{FFEC9102-9195-E04F-8658-53FE66D8D796}"/>
              </a:ext>
            </a:extLst>
          </p:cNvPr>
          <p:cNvSpPr/>
          <p:nvPr/>
        </p:nvSpPr>
        <p:spPr>
          <a:xfrm>
            <a:off x="355557" y="1837569"/>
            <a:ext cx="989056" cy="61798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1</a:t>
            </a:r>
          </a:p>
        </p:txBody>
      </p:sp>
      <p:sp>
        <p:nvSpPr>
          <p:cNvPr id="36" name="Rounded Rectangle 35">
            <a:extLst>
              <a:ext uri="{FF2B5EF4-FFF2-40B4-BE49-F238E27FC236}">
                <a16:creationId xmlns:a16="http://schemas.microsoft.com/office/drawing/2014/main" id="{94A814FE-1A18-9942-8A38-3C4A2F89EE1D}"/>
              </a:ext>
            </a:extLst>
          </p:cNvPr>
          <p:cNvSpPr/>
          <p:nvPr/>
        </p:nvSpPr>
        <p:spPr>
          <a:xfrm>
            <a:off x="3895396" y="1862283"/>
            <a:ext cx="989056" cy="61798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2</a:t>
            </a:r>
          </a:p>
        </p:txBody>
      </p:sp>
      <p:sp>
        <p:nvSpPr>
          <p:cNvPr id="39" name="Rounded Rectangle 38">
            <a:extLst>
              <a:ext uri="{FF2B5EF4-FFF2-40B4-BE49-F238E27FC236}">
                <a16:creationId xmlns:a16="http://schemas.microsoft.com/office/drawing/2014/main" id="{2B47A649-0F26-E64F-9E43-F189B9988CB2}"/>
              </a:ext>
            </a:extLst>
          </p:cNvPr>
          <p:cNvSpPr/>
          <p:nvPr/>
        </p:nvSpPr>
        <p:spPr>
          <a:xfrm>
            <a:off x="10985282" y="1843445"/>
            <a:ext cx="989056" cy="61798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5</a:t>
            </a:r>
          </a:p>
        </p:txBody>
      </p:sp>
      <p:sp>
        <p:nvSpPr>
          <p:cNvPr id="41" name="Rounded Rectangle 40">
            <a:extLst>
              <a:ext uri="{FF2B5EF4-FFF2-40B4-BE49-F238E27FC236}">
                <a16:creationId xmlns:a16="http://schemas.microsoft.com/office/drawing/2014/main" id="{F9862E8D-EF5B-4245-AB6F-C29A6E125164}"/>
              </a:ext>
            </a:extLst>
          </p:cNvPr>
          <p:cNvSpPr/>
          <p:nvPr/>
        </p:nvSpPr>
        <p:spPr>
          <a:xfrm>
            <a:off x="1525738" y="2739441"/>
            <a:ext cx="989056" cy="61798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6</a:t>
            </a:r>
          </a:p>
        </p:txBody>
      </p: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E3151649-C348-8641-B2FA-51B826B039CF}"/>
              </a:ext>
            </a:extLst>
          </p:cNvPr>
          <p:cNvSpPr/>
          <p:nvPr/>
        </p:nvSpPr>
        <p:spPr>
          <a:xfrm>
            <a:off x="9837301" y="2758681"/>
            <a:ext cx="989056" cy="61798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9</a:t>
            </a:r>
          </a:p>
        </p:txBody>
      </p:sp>
      <p:sp>
        <p:nvSpPr>
          <p:cNvPr id="43" name="Rounded Rectangle 42">
            <a:extLst>
              <a:ext uri="{FF2B5EF4-FFF2-40B4-BE49-F238E27FC236}">
                <a16:creationId xmlns:a16="http://schemas.microsoft.com/office/drawing/2014/main" id="{2B18343E-DE5C-6748-98FE-8736720A9028}"/>
              </a:ext>
            </a:extLst>
          </p:cNvPr>
          <p:cNvSpPr/>
          <p:nvPr/>
        </p:nvSpPr>
        <p:spPr>
          <a:xfrm>
            <a:off x="346069" y="3726802"/>
            <a:ext cx="989056" cy="61798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10</a:t>
            </a:r>
          </a:p>
        </p:txBody>
      </p:sp>
      <p:sp>
        <p:nvSpPr>
          <p:cNvPr id="44" name="Rounded Rectangle 43">
            <a:extLst>
              <a:ext uri="{FF2B5EF4-FFF2-40B4-BE49-F238E27FC236}">
                <a16:creationId xmlns:a16="http://schemas.microsoft.com/office/drawing/2014/main" id="{5BDB753F-5131-CB48-8203-0DB23EBACD1A}"/>
              </a:ext>
            </a:extLst>
          </p:cNvPr>
          <p:cNvSpPr/>
          <p:nvPr/>
        </p:nvSpPr>
        <p:spPr>
          <a:xfrm>
            <a:off x="6288969" y="3726802"/>
            <a:ext cx="989056" cy="61798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13</a:t>
            </a:r>
          </a:p>
        </p:txBody>
      </p:sp>
      <p:sp>
        <p:nvSpPr>
          <p:cNvPr id="45" name="Rounded Rectangle 44">
            <a:extLst>
              <a:ext uri="{FF2B5EF4-FFF2-40B4-BE49-F238E27FC236}">
                <a16:creationId xmlns:a16="http://schemas.microsoft.com/office/drawing/2014/main" id="{0241CB6B-9435-2340-BA0D-0A653ADD8AE6}"/>
              </a:ext>
            </a:extLst>
          </p:cNvPr>
          <p:cNvSpPr/>
          <p:nvPr/>
        </p:nvSpPr>
        <p:spPr>
          <a:xfrm>
            <a:off x="7442733" y="3757575"/>
            <a:ext cx="989056" cy="61798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14</a:t>
            </a:r>
          </a:p>
        </p:txBody>
      </p:sp>
      <p:sp>
        <p:nvSpPr>
          <p:cNvPr id="46" name="Rounded Rectangle 45">
            <a:extLst>
              <a:ext uri="{FF2B5EF4-FFF2-40B4-BE49-F238E27FC236}">
                <a16:creationId xmlns:a16="http://schemas.microsoft.com/office/drawing/2014/main" id="{333717B8-F22F-254D-9344-3CBCBFB50FEE}"/>
              </a:ext>
            </a:extLst>
          </p:cNvPr>
          <p:cNvSpPr/>
          <p:nvPr/>
        </p:nvSpPr>
        <p:spPr>
          <a:xfrm>
            <a:off x="2660003" y="4727320"/>
            <a:ext cx="989056" cy="61798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17</a:t>
            </a:r>
          </a:p>
        </p:txBody>
      </p:sp>
      <p:sp>
        <p:nvSpPr>
          <p:cNvPr id="48" name="Rounded Rectangle 47">
            <a:extLst>
              <a:ext uri="{FF2B5EF4-FFF2-40B4-BE49-F238E27FC236}">
                <a16:creationId xmlns:a16="http://schemas.microsoft.com/office/drawing/2014/main" id="{3FF0B873-2088-6F4A-8575-005257FF5980}"/>
              </a:ext>
            </a:extLst>
          </p:cNvPr>
          <p:cNvSpPr/>
          <p:nvPr/>
        </p:nvSpPr>
        <p:spPr>
          <a:xfrm>
            <a:off x="6253913" y="4700038"/>
            <a:ext cx="989056" cy="61798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18</a:t>
            </a:r>
          </a:p>
        </p:txBody>
      </p:sp>
      <p:sp>
        <p:nvSpPr>
          <p:cNvPr id="50" name="Rounded Rectangle 49">
            <a:extLst>
              <a:ext uri="{FF2B5EF4-FFF2-40B4-BE49-F238E27FC236}">
                <a16:creationId xmlns:a16="http://schemas.microsoft.com/office/drawing/2014/main" id="{B226E5FE-565A-1445-8EE9-191446444590}"/>
              </a:ext>
            </a:extLst>
          </p:cNvPr>
          <p:cNvSpPr/>
          <p:nvPr/>
        </p:nvSpPr>
        <p:spPr>
          <a:xfrm>
            <a:off x="1525737" y="5716444"/>
            <a:ext cx="989056" cy="61798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21</a:t>
            </a:r>
          </a:p>
        </p:txBody>
      </p:sp>
      <p:sp>
        <p:nvSpPr>
          <p:cNvPr id="51" name="Rounded Rectangle 50">
            <a:extLst>
              <a:ext uri="{FF2B5EF4-FFF2-40B4-BE49-F238E27FC236}">
                <a16:creationId xmlns:a16="http://schemas.microsoft.com/office/drawing/2014/main" id="{1CD733FE-DF30-AD4F-9163-09CE2196A86A}"/>
              </a:ext>
            </a:extLst>
          </p:cNvPr>
          <p:cNvSpPr/>
          <p:nvPr/>
        </p:nvSpPr>
        <p:spPr>
          <a:xfrm>
            <a:off x="5068288" y="5734860"/>
            <a:ext cx="989056" cy="61798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22</a:t>
            </a:r>
          </a:p>
        </p:txBody>
      </p:sp>
      <p:sp>
        <p:nvSpPr>
          <p:cNvPr id="52" name="Rounded Rectangle 51">
            <a:extLst>
              <a:ext uri="{FF2B5EF4-FFF2-40B4-BE49-F238E27FC236}">
                <a16:creationId xmlns:a16="http://schemas.microsoft.com/office/drawing/2014/main" id="{C2A7786A-AD92-CA49-B1DE-EA1C4230EDC1}"/>
              </a:ext>
            </a:extLst>
          </p:cNvPr>
          <p:cNvSpPr/>
          <p:nvPr/>
        </p:nvSpPr>
        <p:spPr>
          <a:xfrm>
            <a:off x="10997003" y="5697855"/>
            <a:ext cx="989056" cy="61798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25</a:t>
            </a:r>
          </a:p>
        </p:txBody>
      </p:sp>
      <p:sp>
        <p:nvSpPr>
          <p:cNvPr id="87" name="Rounded Rectangle 86">
            <a:extLst>
              <a:ext uri="{FF2B5EF4-FFF2-40B4-BE49-F238E27FC236}">
                <a16:creationId xmlns:a16="http://schemas.microsoft.com/office/drawing/2014/main" id="{97EE0506-8CD6-5F45-839D-1142EE0B935E}"/>
              </a:ext>
            </a:extLst>
          </p:cNvPr>
          <p:cNvSpPr/>
          <p:nvPr/>
        </p:nvSpPr>
        <p:spPr>
          <a:xfrm>
            <a:off x="5039843" y="1836805"/>
            <a:ext cx="989056" cy="61798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3</a:t>
            </a:r>
          </a:p>
        </p:txBody>
      </p:sp>
      <p:sp>
        <p:nvSpPr>
          <p:cNvPr id="88" name="Rounded Rectangle 87">
            <a:extLst>
              <a:ext uri="{FF2B5EF4-FFF2-40B4-BE49-F238E27FC236}">
                <a16:creationId xmlns:a16="http://schemas.microsoft.com/office/drawing/2014/main" id="{306E3C4E-F4F4-6C42-AABC-2D809514E5E8}"/>
              </a:ext>
            </a:extLst>
          </p:cNvPr>
          <p:cNvSpPr/>
          <p:nvPr/>
        </p:nvSpPr>
        <p:spPr>
          <a:xfrm>
            <a:off x="7392462" y="1836805"/>
            <a:ext cx="989056" cy="61798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4</a:t>
            </a:r>
          </a:p>
        </p:txBody>
      </p:sp>
      <p:sp>
        <p:nvSpPr>
          <p:cNvPr id="89" name="Rounded Rectangle 88">
            <a:extLst>
              <a:ext uri="{FF2B5EF4-FFF2-40B4-BE49-F238E27FC236}">
                <a16:creationId xmlns:a16="http://schemas.microsoft.com/office/drawing/2014/main" id="{84FC8663-35D2-784B-BE4D-5E69C89EEF31}"/>
              </a:ext>
            </a:extLst>
          </p:cNvPr>
          <p:cNvSpPr/>
          <p:nvPr/>
        </p:nvSpPr>
        <p:spPr>
          <a:xfrm>
            <a:off x="2711360" y="2782151"/>
            <a:ext cx="989056" cy="61798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7</a:t>
            </a:r>
          </a:p>
        </p:txBody>
      </p:sp>
      <p:sp>
        <p:nvSpPr>
          <p:cNvPr id="90" name="Rounded Rectangle 89">
            <a:extLst>
              <a:ext uri="{FF2B5EF4-FFF2-40B4-BE49-F238E27FC236}">
                <a16:creationId xmlns:a16="http://schemas.microsoft.com/office/drawing/2014/main" id="{7FB13EBB-7DB9-1A47-891B-ACEEC22577B2}"/>
              </a:ext>
            </a:extLst>
          </p:cNvPr>
          <p:cNvSpPr/>
          <p:nvPr/>
        </p:nvSpPr>
        <p:spPr>
          <a:xfrm>
            <a:off x="3899033" y="2762298"/>
            <a:ext cx="989056" cy="61798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8</a:t>
            </a:r>
          </a:p>
        </p:txBody>
      </p:sp>
      <p:sp>
        <p:nvSpPr>
          <p:cNvPr id="91" name="Rounded Rectangle 90">
            <a:extLst>
              <a:ext uri="{FF2B5EF4-FFF2-40B4-BE49-F238E27FC236}">
                <a16:creationId xmlns:a16="http://schemas.microsoft.com/office/drawing/2014/main" id="{CD473A73-767B-7944-B57B-4BE1FA083A14}"/>
              </a:ext>
            </a:extLst>
          </p:cNvPr>
          <p:cNvSpPr/>
          <p:nvPr/>
        </p:nvSpPr>
        <p:spPr>
          <a:xfrm>
            <a:off x="10961762" y="2782151"/>
            <a:ext cx="989056" cy="61798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11</a:t>
            </a:r>
          </a:p>
        </p:txBody>
      </p:sp>
      <p:sp>
        <p:nvSpPr>
          <p:cNvPr id="92" name="Rounded Rectangle 91">
            <a:extLst>
              <a:ext uri="{FF2B5EF4-FFF2-40B4-BE49-F238E27FC236}">
                <a16:creationId xmlns:a16="http://schemas.microsoft.com/office/drawing/2014/main" id="{439E229D-3F31-1440-9FCF-53BEBEF4D9E5}"/>
              </a:ext>
            </a:extLst>
          </p:cNvPr>
          <p:cNvSpPr/>
          <p:nvPr/>
        </p:nvSpPr>
        <p:spPr>
          <a:xfrm>
            <a:off x="1501272" y="3759153"/>
            <a:ext cx="989056" cy="61798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12</a:t>
            </a:r>
          </a:p>
        </p:txBody>
      </p:sp>
      <p:sp>
        <p:nvSpPr>
          <p:cNvPr id="93" name="Rounded Rectangle 92">
            <a:extLst>
              <a:ext uri="{FF2B5EF4-FFF2-40B4-BE49-F238E27FC236}">
                <a16:creationId xmlns:a16="http://schemas.microsoft.com/office/drawing/2014/main" id="{F6D39EB4-D22A-1448-AA79-557B3A3D6372}"/>
              </a:ext>
            </a:extLst>
          </p:cNvPr>
          <p:cNvSpPr/>
          <p:nvPr/>
        </p:nvSpPr>
        <p:spPr>
          <a:xfrm>
            <a:off x="10974128" y="3757575"/>
            <a:ext cx="989056" cy="61798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15</a:t>
            </a:r>
          </a:p>
        </p:txBody>
      </p:sp>
      <p:sp>
        <p:nvSpPr>
          <p:cNvPr id="94" name="Rounded Rectangle 93">
            <a:extLst>
              <a:ext uri="{FF2B5EF4-FFF2-40B4-BE49-F238E27FC236}">
                <a16:creationId xmlns:a16="http://schemas.microsoft.com/office/drawing/2014/main" id="{538D3BAE-4BA9-CC4E-9C84-BB7E854FC626}"/>
              </a:ext>
            </a:extLst>
          </p:cNvPr>
          <p:cNvSpPr/>
          <p:nvPr/>
        </p:nvSpPr>
        <p:spPr>
          <a:xfrm>
            <a:off x="1532409" y="4727320"/>
            <a:ext cx="989056" cy="61798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16</a:t>
            </a:r>
          </a:p>
        </p:txBody>
      </p:sp>
      <p:sp>
        <p:nvSpPr>
          <p:cNvPr id="95" name="Rounded Rectangle 94">
            <a:extLst>
              <a:ext uri="{FF2B5EF4-FFF2-40B4-BE49-F238E27FC236}">
                <a16:creationId xmlns:a16="http://schemas.microsoft.com/office/drawing/2014/main" id="{4F4D30B4-CC44-7643-BDCD-FE33E3BFED1F}"/>
              </a:ext>
            </a:extLst>
          </p:cNvPr>
          <p:cNvSpPr/>
          <p:nvPr/>
        </p:nvSpPr>
        <p:spPr>
          <a:xfrm>
            <a:off x="7402705" y="4759792"/>
            <a:ext cx="989056" cy="61798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19</a:t>
            </a:r>
          </a:p>
        </p:txBody>
      </p:sp>
      <p:sp>
        <p:nvSpPr>
          <p:cNvPr id="96" name="Rounded Rectangle 95">
            <a:extLst>
              <a:ext uri="{FF2B5EF4-FFF2-40B4-BE49-F238E27FC236}">
                <a16:creationId xmlns:a16="http://schemas.microsoft.com/office/drawing/2014/main" id="{0706BD73-DB50-9B48-8908-2CA690E88604}"/>
              </a:ext>
            </a:extLst>
          </p:cNvPr>
          <p:cNvSpPr/>
          <p:nvPr/>
        </p:nvSpPr>
        <p:spPr>
          <a:xfrm>
            <a:off x="9790893" y="4727320"/>
            <a:ext cx="989056" cy="61798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20</a:t>
            </a:r>
          </a:p>
        </p:txBody>
      </p:sp>
      <p:sp>
        <p:nvSpPr>
          <p:cNvPr id="97" name="Rounded Rectangle 96">
            <a:extLst>
              <a:ext uri="{FF2B5EF4-FFF2-40B4-BE49-F238E27FC236}">
                <a16:creationId xmlns:a16="http://schemas.microsoft.com/office/drawing/2014/main" id="{BD67357E-1332-844B-84E2-E4DADC75C49A}"/>
              </a:ext>
            </a:extLst>
          </p:cNvPr>
          <p:cNvSpPr/>
          <p:nvPr/>
        </p:nvSpPr>
        <p:spPr>
          <a:xfrm>
            <a:off x="3880175" y="5721764"/>
            <a:ext cx="989056" cy="61798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23</a:t>
            </a:r>
          </a:p>
        </p:txBody>
      </p:sp>
      <p:sp>
        <p:nvSpPr>
          <p:cNvPr id="98" name="Rounded Rectangle 97">
            <a:extLst>
              <a:ext uri="{FF2B5EF4-FFF2-40B4-BE49-F238E27FC236}">
                <a16:creationId xmlns:a16="http://schemas.microsoft.com/office/drawing/2014/main" id="{82C30BA1-1CDD-1B40-B706-933E062137B9}"/>
              </a:ext>
            </a:extLst>
          </p:cNvPr>
          <p:cNvSpPr/>
          <p:nvPr/>
        </p:nvSpPr>
        <p:spPr>
          <a:xfrm>
            <a:off x="7437128" y="5716444"/>
            <a:ext cx="989056" cy="61798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24</a:t>
            </a:r>
          </a:p>
        </p:txBody>
      </p:sp>
      <p:sp>
        <p:nvSpPr>
          <p:cNvPr id="99" name="Rounded Rectangle 98">
            <a:extLst>
              <a:ext uri="{FF2B5EF4-FFF2-40B4-BE49-F238E27FC236}">
                <a16:creationId xmlns:a16="http://schemas.microsoft.com/office/drawing/2014/main" id="{C99BF519-9673-C549-A33D-39DBDC941745}"/>
              </a:ext>
            </a:extLst>
          </p:cNvPr>
          <p:cNvSpPr/>
          <p:nvPr/>
        </p:nvSpPr>
        <p:spPr>
          <a:xfrm>
            <a:off x="1536184" y="1836805"/>
            <a:ext cx="989056" cy="61798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1</a:t>
            </a:r>
          </a:p>
        </p:txBody>
      </p:sp>
      <p:sp>
        <p:nvSpPr>
          <p:cNvPr id="100" name="Rounded Rectangle 99">
            <a:extLst>
              <a:ext uri="{FF2B5EF4-FFF2-40B4-BE49-F238E27FC236}">
                <a16:creationId xmlns:a16="http://schemas.microsoft.com/office/drawing/2014/main" id="{17904E4C-F85F-0848-B928-36E52D84580F}"/>
              </a:ext>
            </a:extLst>
          </p:cNvPr>
          <p:cNvSpPr/>
          <p:nvPr/>
        </p:nvSpPr>
        <p:spPr>
          <a:xfrm>
            <a:off x="2669864" y="1862283"/>
            <a:ext cx="989056" cy="61798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2</a:t>
            </a:r>
          </a:p>
        </p:txBody>
      </p:sp>
      <p:sp>
        <p:nvSpPr>
          <p:cNvPr id="101" name="Rounded Rectangle 100">
            <a:extLst>
              <a:ext uri="{FF2B5EF4-FFF2-40B4-BE49-F238E27FC236}">
                <a16:creationId xmlns:a16="http://schemas.microsoft.com/office/drawing/2014/main" id="{DCC2D693-F36C-C64E-88D4-8FB43067385D}"/>
              </a:ext>
            </a:extLst>
          </p:cNvPr>
          <p:cNvSpPr/>
          <p:nvPr/>
        </p:nvSpPr>
        <p:spPr>
          <a:xfrm>
            <a:off x="9773407" y="1862283"/>
            <a:ext cx="989056" cy="61798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5</a:t>
            </a:r>
          </a:p>
        </p:txBody>
      </p:sp>
      <p:sp>
        <p:nvSpPr>
          <p:cNvPr id="102" name="Rounded Rectangle 101">
            <a:extLst>
              <a:ext uri="{FF2B5EF4-FFF2-40B4-BE49-F238E27FC236}">
                <a16:creationId xmlns:a16="http://schemas.microsoft.com/office/drawing/2014/main" id="{6A9EC52B-A233-5844-84D7-15F6D7D00D81}"/>
              </a:ext>
            </a:extLst>
          </p:cNvPr>
          <p:cNvSpPr/>
          <p:nvPr/>
        </p:nvSpPr>
        <p:spPr>
          <a:xfrm>
            <a:off x="328454" y="2788108"/>
            <a:ext cx="989056" cy="61798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6</a:t>
            </a:r>
          </a:p>
        </p:txBody>
      </p:sp>
      <p:sp>
        <p:nvSpPr>
          <p:cNvPr id="103" name="Rounded Rectangle 102">
            <a:extLst>
              <a:ext uri="{FF2B5EF4-FFF2-40B4-BE49-F238E27FC236}">
                <a16:creationId xmlns:a16="http://schemas.microsoft.com/office/drawing/2014/main" id="{FFEA9A72-64D9-8C47-A30E-3EFA7EC4F25E}"/>
              </a:ext>
            </a:extLst>
          </p:cNvPr>
          <p:cNvSpPr/>
          <p:nvPr/>
        </p:nvSpPr>
        <p:spPr>
          <a:xfrm>
            <a:off x="6219570" y="2758681"/>
            <a:ext cx="989056" cy="61798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9</a:t>
            </a:r>
          </a:p>
        </p:txBody>
      </p:sp>
      <p:sp>
        <p:nvSpPr>
          <p:cNvPr id="104" name="Rounded Rectangle 103">
            <a:extLst>
              <a:ext uri="{FF2B5EF4-FFF2-40B4-BE49-F238E27FC236}">
                <a16:creationId xmlns:a16="http://schemas.microsoft.com/office/drawing/2014/main" id="{6AF305BC-54A2-FE40-A05C-6F8D4AD244EA}"/>
              </a:ext>
            </a:extLst>
          </p:cNvPr>
          <p:cNvSpPr/>
          <p:nvPr/>
        </p:nvSpPr>
        <p:spPr>
          <a:xfrm>
            <a:off x="8646569" y="2753700"/>
            <a:ext cx="989056" cy="61798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10</a:t>
            </a:r>
          </a:p>
        </p:txBody>
      </p:sp>
      <p:sp>
        <p:nvSpPr>
          <p:cNvPr id="105" name="Rounded Rectangle 104">
            <a:extLst>
              <a:ext uri="{FF2B5EF4-FFF2-40B4-BE49-F238E27FC236}">
                <a16:creationId xmlns:a16="http://schemas.microsoft.com/office/drawing/2014/main" id="{DD155741-9CCC-D941-90A5-873EFF03EAD9}"/>
              </a:ext>
            </a:extLst>
          </p:cNvPr>
          <p:cNvSpPr/>
          <p:nvPr/>
        </p:nvSpPr>
        <p:spPr>
          <a:xfrm>
            <a:off x="5068288" y="3726802"/>
            <a:ext cx="989056" cy="61798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13</a:t>
            </a:r>
          </a:p>
        </p:txBody>
      </p:sp>
      <p:sp>
        <p:nvSpPr>
          <p:cNvPr id="106" name="Rounded Rectangle 105">
            <a:extLst>
              <a:ext uri="{FF2B5EF4-FFF2-40B4-BE49-F238E27FC236}">
                <a16:creationId xmlns:a16="http://schemas.microsoft.com/office/drawing/2014/main" id="{F2E1ADC4-AF7B-2046-8AD7-8065DE43FF05}"/>
              </a:ext>
            </a:extLst>
          </p:cNvPr>
          <p:cNvSpPr/>
          <p:nvPr/>
        </p:nvSpPr>
        <p:spPr>
          <a:xfrm>
            <a:off x="8613963" y="3757575"/>
            <a:ext cx="989056" cy="61798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14</a:t>
            </a:r>
          </a:p>
        </p:txBody>
      </p:sp>
      <p:sp>
        <p:nvSpPr>
          <p:cNvPr id="107" name="Rounded Rectangle 106">
            <a:extLst>
              <a:ext uri="{FF2B5EF4-FFF2-40B4-BE49-F238E27FC236}">
                <a16:creationId xmlns:a16="http://schemas.microsoft.com/office/drawing/2014/main" id="{952C9D58-D5AD-6F45-A7AF-3B1A8B53F043}"/>
              </a:ext>
            </a:extLst>
          </p:cNvPr>
          <p:cNvSpPr/>
          <p:nvPr/>
        </p:nvSpPr>
        <p:spPr>
          <a:xfrm>
            <a:off x="3884621" y="4738528"/>
            <a:ext cx="989056" cy="61798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17</a:t>
            </a:r>
          </a:p>
        </p:txBody>
      </p:sp>
      <p:sp>
        <p:nvSpPr>
          <p:cNvPr id="108" name="Rounded Rectangle 107">
            <a:extLst>
              <a:ext uri="{FF2B5EF4-FFF2-40B4-BE49-F238E27FC236}">
                <a16:creationId xmlns:a16="http://schemas.microsoft.com/office/drawing/2014/main" id="{FE4B0F24-CBFE-CE45-8443-F9EB985E53E8}"/>
              </a:ext>
            </a:extLst>
          </p:cNvPr>
          <p:cNvSpPr/>
          <p:nvPr/>
        </p:nvSpPr>
        <p:spPr>
          <a:xfrm>
            <a:off x="5037408" y="4727320"/>
            <a:ext cx="989056" cy="61798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18</a:t>
            </a:r>
          </a:p>
        </p:txBody>
      </p:sp>
      <p:sp>
        <p:nvSpPr>
          <p:cNvPr id="109" name="Rounded Rectangle 108">
            <a:extLst>
              <a:ext uri="{FF2B5EF4-FFF2-40B4-BE49-F238E27FC236}">
                <a16:creationId xmlns:a16="http://schemas.microsoft.com/office/drawing/2014/main" id="{2C3BC990-436B-6C42-9A1C-42B5D0C34172}"/>
              </a:ext>
            </a:extLst>
          </p:cNvPr>
          <p:cNvSpPr/>
          <p:nvPr/>
        </p:nvSpPr>
        <p:spPr>
          <a:xfrm>
            <a:off x="303887" y="5730888"/>
            <a:ext cx="989056" cy="61798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21</a:t>
            </a:r>
          </a:p>
        </p:txBody>
      </p:sp>
      <p:sp>
        <p:nvSpPr>
          <p:cNvPr id="110" name="Rounded Rectangle 109">
            <a:extLst>
              <a:ext uri="{FF2B5EF4-FFF2-40B4-BE49-F238E27FC236}">
                <a16:creationId xmlns:a16="http://schemas.microsoft.com/office/drawing/2014/main" id="{4E8DDA7F-76B9-FC4E-AA89-50C9DBEE596A}"/>
              </a:ext>
            </a:extLst>
          </p:cNvPr>
          <p:cNvSpPr/>
          <p:nvPr/>
        </p:nvSpPr>
        <p:spPr>
          <a:xfrm>
            <a:off x="2633590" y="5716290"/>
            <a:ext cx="989056" cy="61798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22</a:t>
            </a:r>
          </a:p>
        </p:txBody>
      </p:sp>
      <p:sp>
        <p:nvSpPr>
          <p:cNvPr id="111" name="Rounded Rectangle 110">
            <a:extLst>
              <a:ext uri="{FF2B5EF4-FFF2-40B4-BE49-F238E27FC236}">
                <a16:creationId xmlns:a16="http://schemas.microsoft.com/office/drawing/2014/main" id="{7C9ABA0E-9224-0749-BA14-576885A59CBE}"/>
              </a:ext>
            </a:extLst>
          </p:cNvPr>
          <p:cNvSpPr/>
          <p:nvPr/>
        </p:nvSpPr>
        <p:spPr>
          <a:xfrm>
            <a:off x="9744815" y="5697855"/>
            <a:ext cx="989056" cy="61798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25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13989F55-83D7-4C4A-9262-F61F232788DB}"/>
              </a:ext>
            </a:extLst>
          </p:cNvPr>
          <p:cNvSpPr/>
          <p:nvPr/>
        </p:nvSpPr>
        <p:spPr>
          <a:xfrm>
            <a:off x="8582662" y="172995"/>
            <a:ext cx="3368156" cy="108761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TextBox 111">
            <a:extLst>
              <a:ext uri="{FF2B5EF4-FFF2-40B4-BE49-F238E27FC236}">
                <a16:creationId xmlns:a16="http://schemas.microsoft.com/office/drawing/2014/main" id="{17EE571B-2FE5-654F-8AB4-3AF47E0C79B0}"/>
              </a:ext>
            </a:extLst>
          </p:cNvPr>
          <p:cNvSpPr txBox="1"/>
          <p:nvPr/>
        </p:nvSpPr>
        <p:spPr>
          <a:xfrm>
            <a:off x="8686157" y="396939"/>
            <a:ext cx="338052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🧒🏾🧑🏼👳🏾‍♀️👦🏿</a:t>
            </a:r>
          </a:p>
        </p:txBody>
      </p:sp>
      <p:sp>
        <p:nvSpPr>
          <p:cNvPr id="113" name="Rounded Rectangle 112">
            <a:extLst>
              <a:ext uri="{FF2B5EF4-FFF2-40B4-BE49-F238E27FC236}">
                <a16:creationId xmlns:a16="http://schemas.microsoft.com/office/drawing/2014/main" id="{27C8FD82-7B26-414E-8D87-BBEBBEA728CA}"/>
              </a:ext>
            </a:extLst>
          </p:cNvPr>
          <p:cNvSpPr/>
          <p:nvPr/>
        </p:nvSpPr>
        <p:spPr>
          <a:xfrm>
            <a:off x="254490" y="172995"/>
            <a:ext cx="3368156" cy="1087614"/>
          </a:xfrm>
          <a:prstGeom prst="roundRect">
            <a:avLst/>
          </a:prstGeom>
          <a:solidFill>
            <a:srgbClr val="C00000"/>
          </a:solidFill>
          <a:ln>
            <a:solidFill>
              <a:srgbClr val="9411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B4F5903-9679-9146-85C9-BF152E74449A}"/>
              </a:ext>
            </a:extLst>
          </p:cNvPr>
          <p:cNvSpPr txBox="1"/>
          <p:nvPr/>
        </p:nvSpPr>
        <p:spPr>
          <a:xfrm>
            <a:off x="346069" y="348681"/>
            <a:ext cx="326243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dirty="0"/>
              <a:t>👩🏾‍🦱👩🏼‍🦰👧🏼🧕🏾</a:t>
            </a:r>
          </a:p>
        </p:txBody>
      </p:sp>
    </p:spTree>
    <p:extLst>
      <p:ext uri="{BB962C8B-B14F-4D97-AF65-F5344CB8AC3E}">
        <p14:creationId xmlns:p14="http://schemas.microsoft.com/office/powerpoint/2010/main" val="3555911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49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0" fill="hold">
                      <p:stCondLst>
                        <p:cond delay="0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56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7" fill="hold">
                      <p:stCondLst>
                        <p:cond delay="0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63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4" fill="hold">
                      <p:stCondLst>
                        <p:cond delay="0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>
                      <p:stCondLst>
                        <p:cond delay="0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7"/>
                  </p:tgtEl>
                </p:cond>
              </p:nextCondLst>
            </p:seq>
            <p:seq concurrent="1" nextAc="seek">
              <p:cTn id="184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5" fill="hold">
                      <p:stCondLst>
                        <p:cond delay="0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5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  <p:seq concurrent="1" nextAc="seek">
              <p:cTn id="191" restart="whenNotActive" fill="hold" evtFilter="cancelBubble" nodeType="interactiveSeq">
                <p:stCondLst>
                  <p:cond evt="onClick" delay="0">
                    <p:tgtEl>
                      <p:spTgt spid="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2" fill="hold">
                      <p:stCondLst>
                        <p:cond delay="0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9"/>
                  </p:tgtEl>
                </p:cond>
              </p:nextCondLst>
            </p:seq>
            <p:seq concurrent="1" nextAc="seek">
              <p:cTn id="198" restart="whenNotActive" fill="hold" evtFilter="cancelBubble" nodeType="interactiveSeq">
                <p:stCondLst>
                  <p:cond evt="onClick" delay="0">
                    <p:tgtEl>
                      <p:spTgt spid="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9" fill="hold">
                      <p:stCondLst>
                        <p:cond delay="0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0"/>
                  </p:tgtEl>
                </p:cond>
              </p:nextCondLst>
            </p:seq>
            <p:seq concurrent="1" nextAc="seek">
              <p:cTn id="205" restart="whenNotActive" fill="hold" evtFilter="cancelBubble" nodeType="interactiveSeq">
                <p:stCondLst>
                  <p:cond evt="onClick" delay="0">
                    <p:tgtEl>
                      <p:spTgt spid="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6" fill="hold">
                      <p:stCondLst>
                        <p:cond delay="0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5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1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"/>
                  </p:tgtEl>
                </p:cond>
              </p:nextCondLst>
            </p:seq>
            <p:seq concurrent="1" nextAc="seek">
              <p:cTn id="219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0" fill="hold">
                      <p:stCondLst>
                        <p:cond delay="0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5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5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226" restart="whenNotActive" fill="hold" evtFilter="cancelBubble" nodeType="interactiveSeq">
                <p:stCondLst>
                  <p:cond evt="onClick" delay="0">
                    <p:tgtEl>
                      <p:spTgt spid="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7" fill="hold">
                      <p:stCondLst>
                        <p:cond delay="0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4"/>
                  </p:tgtEl>
                </p:cond>
              </p:nextCondLst>
            </p:seq>
            <p:seq concurrent="1" nextAc="seek">
              <p:cTn id="233" restart="whenNotActive" fill="hold" evtFilter="cancelBubble" nodeType="interactiveSeq">
                <p:stCondLst>
                  <p:cond evt="onClick" delay="0">
                    <p:tgtEl>
                      <p:spTgt spid="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4" fill="hold">
                      <p:stCondLst>
                        <p:cond delay="0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5"/>
                  </p:tgtEl>
                </p:cond>
              </p:nextCondLst>
            </p:seq>
            <p:seq concurrent="1" nextAc="seek">
              <p:cTn id="240" restart="whenNotActive" fill="hold" evtFilter="cancelBubble" nodeType="interactiveSeq">
                <p:stCondLst>
                  <p:cond evt="onClick" delay="0">
                    <p:tgtEl>
                      <p:spTgt spid="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1" fill="hold">
                      <p:stCondLst>
                        <p:cond delay="0"/>
                      </p:stCondLst>
                      <p:childTnLst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6"/>
                  </p:tgtEl>
                </p:cond>
              </p:nextCondLst>
            </p:seq>
            <p:seq concurrent="1" nextAc="seek">
              <p:cTn id="247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8" fill="hold">
                      <p:stCondLst>
                        <p:cond delay="0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5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5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seq concurrent="1" nextAc="seek">
              <p:cTn id="254" restart="whenNotActive" fill="hold" evtFilter="cancelBubble" nodeType="interactiveSeq">
                <p:stCondLst>
                  <p:cond evt="onClick" delay="0">
                    <p:tgtEl>
                      <p:spTgt spid="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5" fill="hold">
                      <p:stCondLst>
                        <p:cond delay="0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8"/>
                  </p:tgtEl>
                </p:cond>
              </p:nextCondLst>
            </p:seq>
            <p:seq concurrent="1" nextAc="seek">
              <p:cTn id="261" restart="whenNotActive" fill="hold" evtFilter="cancelBubble" nodeType="interactiveSeq">
                <p:stCondLst>
                  <p:cond evt="onClick" delay="0">
                    <p:tgtEl>
                      <p:spTgt spid="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2" fill="hold">
                      <p:stCondLst>
                        <p:cond delay="0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9"/>
                  </p:tgtEl>
                </p:cond>
              </p:nextCondLst>
            </p:seq>
            <p:seq concurrent="1" nextAc="seek">
              <p:cTn id="268" restart="whenNotActive" fill="hold" evtFilter="cancelBubble" nodeType="interactiveSeq">
                <p:stCondLst>
                  <p:cond evt="onClick" delay="0">
                    <p:tgtEl>
                      <p:spTgt spid="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9" fill="hold">
                      <p:stCondLst>
                        <p:cond delay="0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0"/>
                  </p:tgtEl>
                </p:cond>
              </p:nextCondLst>
            </p:seq>
            <p:seq concurrent="1" nextAc="seek">
              <p:cTn id="275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6" fill="hold">
                      <p:stCondLst>
                        <p:cond delay="0"/>
                      </p:stCondLst>
                      <p:childTnLst>
                        <p:par>
                          <p:cTn id="277" fill="hold">
                            <p:stCondLst>
                              <p:cond delay="0"/>
                            </p:stCondLst>
                            <p:childTnLst>
                              <p:par>
                                <p:cTn id="278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5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5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  <p:seq concurrent="1" nextAc="seek">
              <p:cTn id="282" restart="whenNotActive" fill="hold" evtFilter="cancelBubble" nodeType="interactiveSeq">
                <p:stCondLst>
                  <p:cond evt="onClick" delay="0">
                    <p:tgtEl>
                      <p:spTgt spid="1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3" fill="hold">
                      <p:stCondLst>
                        <p:cond delay="0"/>
                      </p:stCondLst>
                      <p:childTnLst>
                        <p:par>
                          <p:cTn id="284" fill="hold">
                            <p:stCondLst>
                              <p:cond delay="0"/>
                            </p:stCondLst>
                            <p:childTnLst>
                              <p:par>
                                <p:cTn id="28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"/>
                  </p:tgtEl>
                </p:cond>
              </p:nextCondLst>
            </p:seq>
            <p:seq concurrent="1" nextAc="seek">
              <p:cTn id="289" restart="whenNotActive" fill="hold" evtFilter="cancelBubble" nodeType="interactiveSeq">
                <p:stCondLst>
                  <p:cond evt="onClick" delay="0">
                    <p:tgtEl>
                      <p:spTgt spid="1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0" fill="hold">
                      <p:stCondLst>
                        <p:cond delay="0"/>
                      </p:stCondLst>
                      <p:childTnLst>
                        <p:par>
                          <p:cTn id="291" fill="hold">
                            <p:stCondLst>
                              <p:cond delay="0"/>
                            </p:stCondLst>
                            <p:childTnLst>
                              <p:par>
                                <p:cTn id="29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5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5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"/>
                  </p:tgtEl>
                </p:cond>
              </p:nextCondLst>
            </p:seq>
            <p:seq concurrent="1" nextAc="seek">
              <p:cTn id="296" restart="whenNotActive" fill="hold" evtFilter="cancelBubble" nodeType="interactiveSeq">
                <p:stCondLst>
                  <p:cond evt="onClick" delay="0">
                    <p:tgtEl>
                      <p:spTgt spid="1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7" fill="hold">
                      <p:stCondLst>
                        <p:cond delay="0"/>
                      </p:stCondLst>
                      <p:childTnLst>
                        <p:par>
                          <p:cTn id="298" fill="hold">
                            <p:stCondLst>
                              <p:cond delay="0"/>
                            </p:stCondLst>
                            <p:childTnLst>
                              <p:par>
                                <p:cTn id="29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"/>
                  </p:tgtEl>
                </p:cond>
              </p:nextCondLst>
            </p:seq>
            <p:seq concurrent="1" nextAc="seek">
              <p:cTn id="303" restart="whenNotActive" fill="hold" evtFilter="cancelBubble" nodeType="interactiveSeq">
                <p:stCondLst>
                  <p:cond evt="onClick" delay="0">
                    <p:tgtEl>
                      <p:spTgt spid="1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4" fill="hold">
                      <p:stCondLst>
                        <p:cond delay="0"/>
                      </p:stCondLst>
                      <p:childTnLst>
                        <p:par>
                          <p:cTn id="305" fill="hold">
                            <p:stCondLst>
                              <p:cond delay="0"/>
                            </p:stCondLst>
                            <p:childTnLst>
                              <p:par>
                                <p:cTn id="306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5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5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"/>
                  </p:tgtEl>
                </p:cond>
              </p:nextCondLst>
            </p:seq>
            <p:seq concurrent="1" nextAc="seek">
              <p:cTn id="310" restart="whenNotActive" fill="hold" evtFilter="cancelBubble" nodeType="interactiveSeq">
                <p:stCondLst>
                  <p:cond evt="onClick" delay="0">
                    <p:tgtEl>
                      <p:spTgt spid="1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1" fill="hold">
                      <p:stCondLst>
                        <p:cond delay="0"/>
                      </p:stCondLst>
                      <p:childTnLst>
                        <p:par>
                          <p:cTn id="312" fill="hold">
                            <p:stCondLst>
                              <p:cond delay="0"/>
                            </p:stCondLst>
                            <p:childTnLst>
                              <p:par>
                                <p:cTn id="31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5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6"/>
                  </p:tgtEl>
                </p:cond>
              </p:nextCondLst>
            </p:seq>
            <p:seq concurrent="1" nextAc="seek">
              <p:cTn id="317" restart="whenNotActive" fill="hold" evtFilter="cancelBubble" nodeType="interactiveSeq">
                <p:stCondLst>
                  <p:cond evt="onClick" delay="0">
                    <p:tgtEl>
                      <p:spTgt spid="10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8" fill="hold">
                      <p:stCondLst>
                        <p:cond delay="0"/>
                      </p:stCondLst>
                      <p:childTnLst>
                        <p:par>
                          <p:cTn id="319" fill="hold">
                            <p:stCondLst>
                              <p:cond delay="0"/>
                            </p:stCondLst>
                            <p:childTnLst>
                              <p:par>
                                <p:cTn id="320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5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5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7"/>
                  </p:tgtEl>
                </p:cond>
              </p:nextCondLst>
            </p:seq>
            <p:seq concurrent="1" nextAc="seek">
              <p:cTn id="324" restart="whenNotActive" fill="hold" evtFilter="cancelBubble" nodeType="interactiveSeq">
                <p:stCondLst>
                  <p:cond evt="onClick" delay="0">
                    <p:tgtEl>
                      <p:spTgt spid="10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5" fill="hold">
                      <p:stCondLst>
                        <p:cond delay="0"/>
                      </p:stCondLst>
                      <p:childTnLst>
                        <p:par>
                          <p:cTn id="326" fill="hold">
                            <p:stCondLst>
                              <p:cond delay="0"/>
                            </p:stCondLst>
                            <p:childTnLst>
                              <p:par>
                                <p:cTn id="32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5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5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8"/>
                  </p:tgtEl>
                </p:cond>
              </p:nextCondLst>
            </p:seq>
            <p:seq concurrent="1" nextAc="seek">
              <p:cTn id="331" restart="whenNotActive" fill="hold" evtFilter="cancelBubble" nodeType="interactiveSeq">
                <p:stCondLst>
                  <p:cond evt="onClick" delay="0">
                    <p:tgtEl>
                      <p:spTgt spid="1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2" fill="hold">
                      <p:stCondLst>
                        <p:cond delay="0"/>
                      </p:stCondLst>
                      <p:childTnLst>
                        <p:par>
                          <p:cTn id="333" fill="hold">
                            <p:stCondLst>
                              <p:cond delay="0"/>
                            </p:stCondLst>
                            <p:childTnLst>
                              <p:par>
                                <p:cTn id="334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5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5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9"/>
                  </p:tgtEl>
                </p:cond>
              </p:nextCondLst>
            </p:seq>
            <p:seq concurrent="1" nextAc="seek">
              <p:cTn id="338" restart="whenNotActive" fill="hold" evtFilter="cancelBubble" nodeType="interactiveSeq">
                <p:stCondLst>
                  <p:cond evt="onClick" delay="0">
                    <p:tgtEl>
                      <p:spTgt spid="1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9" fill="hold">
                      <p:stCondLst>
                        <p:cond delay="0"/>
                      </p:stCondLst>
                      <p:childTnLst>
                        <p:par>
                          <p:cTn id="340" fill="hold">
                            <p:stCondLst>
                              <p:cond delay="0"/>
                            </p:stCondLst>
                            <p:childTnLst>
                              <p:par>
                                <p:cTn id="34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5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5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0"/>
                  </p:tgtEl>
                </p:cond>
              </p:nextCondLst>
            </p:seq>
            <p:seq concurrent="1" nextAc="seek">
              <p:cTn id="345" restart="whenNotActive" fill="hold" evtFilter="cancelBubble" nodeType="interactiveSeq">
                <p:stCondLst>
                  <p:cond evt="onClick" delay="0">
                    <p:tgtEl>
                      <p:spTgt spid="1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6" fill="hold">
                      <p:stCondLst>
                        <p:cond delay="0"/>
                      </p:stCondLst>
                      <p:childTnLst>
                        <p:par>
                          <p:cTn id="347" fill="hold">
                            <p:stCondLst>
                              <p:cond delay="0"/>
                            </p:stCondLst>
                            <p:childTnLst>
                              <p:par>
                                <p:cTn id="348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5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5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1"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6" grpId="0" animBg="1"/>
      <p:bldP spid="39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8" grpId="0" animBg="1"/>
      <p:bldP spid="50" grpId="0" animBg="1"/>
      <p:bldP spid="51" grpId="0" animBg="1"/>
      <p:bldP spid="52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0CB1134B-E357-3747-98AF-9BFD1F94B2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16431" y="394674"/>
            <a:ext cx="7959137" cy="890647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What does your Roman name mean?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A6319F40-78F9-EC40-8283-08C3C3AD248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4497671"/>
              </p:ext>
            </p:extLst>
          </p:nvPr>
        </p:nvGraphicFramePr>
        <p:xfrm>
          <a:off x="392862" y="1720153"/>
          <a:ext cx="5703137" cy="436863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905223">
                  <a:extLst>
                    <a:ext uri="{9D8B030D-6E8A-4147-A177-3AD203B41FA5}">
                      <a16:colId xmlns:a16="http://schemas.microsoft.com/office/drawing/2014/main" val="4153151050"/>
                    </a:ext>
                  </a:extLst>
                </a:gridCol>
                <a:gridCol w="1892691">
                  <a:extLst>
                    <a:ext uri="{9D8B030D-6E8A-4147-A177-3AD203B41FA5}">
                      <a16:colId xmlns:a16="http://schemas.microsoft.com/office/drawing/2014/main" val="1048415238"/>
                    </a:ext>
                  </a:extLst>
                </a:gridCol>
                <a:gridCol w="1905223">
                  <a:extLst>
                    <a:ext uri="{9D8B030D-6E8A-4147-A177-3AD203B41FA5}">
                      <a16:colId xmlns:a16="http://schemas.microsoft.com/office/drawing/2014/main" val="3482455401"/>
                    </a:ext>
                  </a:extLst>
                </a:gridCol>
              </a:tblGrid>
              <a:tr h="312045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bg1"/>
                          </a:solidFill>
                          <a:effectLst/>
                        </a:rPr>
                        <a:t>male version</a:t>
                      </a:r>
                      <a:endParaRPr lang="en-GB" sz="180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72000" marR="9065" marT="9065" marB="9065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bg1"/>
                          </a:solidFill>
                          <a:effectLst/>
                        </a:rPr>
                        <a:t>female version</a:t>
                      </a:r>
                      <a:endParaRPr lang="en-GB" sz="180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72000" marR="9065" marT="9065" marB="9065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bg1"/>
                          </a:solidFill>
                          <a:effectLst/>
                        </a:rPr>
                        <a:t>meaning</a:t>
                      </a:r>
                      <a:endParaRPr lang="en-GB" sz="180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72000" marR="9065" marT="9065" marB="9065"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6782593"/>
                  </a:ext>
                </a:extLst>
              </a:tr>
              <a:tr h="312045">
                <a:tc>
                  <a:txBody>
                    <a:bodyPr/>
                    <a:lstStyle/>
                    <a:p>
                      <a:r>
                        <a:rPr lang="en-GB" sz="1800">
                          <a:solidFill>
                            <a:schemeClr val="accent1"/>
                          </a:solidFill>
                          <a:effectLst/>
                        </a:rPr>
                        <a:t>Aemilius</a:t>
                      </a:r>
                    </a:p>
                  </a:txBody>
                  <a:tcPr marL="72000" marR="9065" marT="9065" marB="9065"/>
                </a:tc>
                <a:tc>
                  <a:txBody>
                    <a:bodyPr/>
                    <a:lstStyle/>
                    <a:p>
                      <a:r>
                        <a:rPr lang="en-GB" sz="1800">
                          <a:solidFill>
                            <a:srgbClr val="C00000"/>
                          </a:solidFill>
                          <a:effectLst/>
                        </a:rPr>
                        <a:t>Aemilia</a:t>
                      </a:r>
                    </a:p>
                  </a:txBody>
                  <a:tcPr marL="72000" marR="9065" marT="9065" marB="9065"/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rgbClr val="000000"/>
                          </a:solidFill>
                          <a:effectLst/>
                        </a:rPr>
                        <a:t>rival</a:t>
                      </a:r>
                      <a:endParaRPr lang="en-GB" sz="1800" dirty="0">
                        <a:effectLst/>
                      </a:endParaRPr>
                    </a:p>
                  </a:txBody>
                  <a:tcPr marL="72000" marR="9065" marT="9065" marB="9065"/>
                </a:tc>
                <a:extLst>
                  <a:ext uri="{0D108BD9-81ED-4DB2-BD59-A6C34878D82A}">
                    <a16:rowId xmlns:a16="http://schemas.microsoft.com/office/drawing/2014/main" val="1617523727"/>
                  </a:ext>
                </a:extLst>
              </a:tr>
              <a:tr h="312045">
                <a:tc>
                  <a:txBody>
                    <a:bodyPr/>
                    <a:lstStyle/>
                    <a:p>
                      <a:r>
                        <a:rPr lang="en-GB" sz="1800">
                          <a:solidFill>
                            <a:schemeClr val="accent1"/>
                          </a:solidFill>
                          <a:effectLst/>
                        </a:rPr>
                        <a:t>Augustus</a:t>
                      </a:r>
                    </a:p>
                  </a:txBody>
                  <a:tcPr marL="72000" marR="9065" marT="9065" marB="9065"/>
                </a:tc>
                <a:tc>
                  <a:txBody>
                    <a:bodyPr/>
                    <a:lstStyle/>
                    <a:p>
                      <a:r>
                        <a:rPr lang="en-GB" sz="1800">
                          <a:solidFill>
                            <a:srgbClr val="C00000"/>
                          </a:solidFill>
                          <a:effectLst/>
                        </a:rPr>
                        <a:t>Augusta</a:t>
                      </a:r>
                    </a:p>
                  </a:txBody>
                  <a:tcPr marL="72000" marR="9065" marT="9065" marB="9065"/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rgbClr val="000000"/>
                          </a:solidFill>
                          <a:effectLst/>
                        </a:rPr>
                        <a:t>great</a:t>
                      </a:r>
                      <a:endParaRPr lang="en-GB" sz="1800" dirty="0">
                        <a:effectLst/>
                      </a:endParaRPr>
                    </a:p>
                  </a:txBody>
                  <a:tcPr marL="72000" marR="9065" marT="9065" marB="9065"/>
                </a:tc>
                <a:extLst>
                  <a:ext uri="{0D108BD9-81ED-4DB2-BD59-A6C34878D82A}">
                    <a16:rowId xmlns:a16="http://schemas.microsoft.com/office/drawing/2014/main" val="800588121"/>
                  </a:ext>
                </a:extLst>
              </a:tr>
              <a:tr h="312045">
                <a:tc>
                  <a:txBody>
                    <a:bodyPr/>
                    <a:lstStyle/>
                    <a:p>
                      <a:r>
                        <a:rPr lang="en-GB" sz="1800">
                          <a:solidFill>
                            <a:schemeClr val="accent1"/>
                          </a:solidFill>
                          <a:effectLst/>
                        </a:rPr>
                        <a:t>Aurelius</a:t>
                      </a:r>
                    </a:p>
                  </a:txBody>
                  <a:tcPr marL="72000" marR="9065" marT="9065" marB="9065"/>
                </a:tc>
                <a:tc>
                  <a:txBody>
                    <a:bodyPr/>
                    <a:lstStyle/>
                    <a:p>
                      <a:r>
                        <a:rPr lang="en-GB" sz="1800">
                          <a:solidFill>
                            <a:srgbClr val="C00000"/>
                          </a:solidFill>
                          <a:effectLst/>
                        </a:rPr>
                        <a:t>Aurelia</a:t>
                      </a:r>
                    </a:p>
                  </a:txBody>
                  <a:tcPr marL="72000" marR="9065" marT="9065" marB="9065"/>
                </a:tc>
                <a:tc>
                  <a:txBody>
                    <a:bodyPr/>
                    <a:lstStyle/>
                    <a:p>
                      <a:r>
                        <a:rPr lang="en-GB" sz="1800">
                          <a:solidFill>
                            <a:srgbClr val="000000"/>
                          </a:solidFill>
                          <a:effectLst/>
                        </a:rPr>
                        <a:t>golden</a:t>
                      </a:r>
                      <a:endParaRPr lang="en-GB" sz="1800">
                        <a:effectLst/>
                      </a:endParaRPr>
                    </a:p>
                  </a:txBody>
                  <a:tcPr marL="72000" marR="9065" marT="9065" marB="9065"/>
                </a:tc>
                <a:extLst>
                  <a:ext uri="{0D108BD9-81ED-4DB2-BD59-A6C34878D82A}">
                    <a16:rowId xmlns:a16="http://schemas.microsoft.com/office/drawing/2014/main" val="310608674"/>
                  </a:ext>
                </a:extLst>
              </a:tr>
              <a:tr h="312045">
                <a:tc>
                  <a:txBody>
                    <a:bodyPr/>
                    <a:lstStyle/>
                    <a:p>
                      <a:r>
                        <a:rPr lang="en-GB" sz="1800">
                          <a:solidFill>
                            <a:schemeClr val="accent1"/>
                          </a:solidFill>
                          <a:effectLst/>
                        </a:rPr>
                        <a:t>Blandus</a:t>
                      </a:r>
                    </a:p>
                  </a:txBody>
                  <a:tcPr marL="72000" marR="9065" marT="9065" marB="9065"/>
                </a:tc>
                <a:tc>
                  <a:txBody>
                    <a:bodyPr/>
                    <a:lstStyle/>
                    <a:p>
                      <a:r>
                        <a:rPr lang="en-GB" sz="1800" dirty="0" err="1">
                          <a:solidFill>
                            <a:srgbClr val="C00000"/>
                          </a:solidFill>
                          <a:effectLst/>
                        </a:rPr>
                        <a:t>Blanda</a:t>
                      </a:r>
                      <a:endParaRPr lang="en-GB" sz="1800" dirty="0">
                        <a:solidFill>
                          <a:srgbClr val="C00000"/>
                        </a:solidFill>
                        <a:effectLst/>
                      </a:endParaRPr>
                    </a:p>
                  </a:txBody>
                  <a:tcPr marL="72000" marR="9065" marT="9065" marB="9065"/>
                </a:tc>
                <a:tc>
                  <a:txBody>
                    <a:bodyPr/>
                    <a:lstStyle/>
                    <a:p>
                      <a:r>
                        <a:rPr lang="en-GB" sz="1800">
                          <a:solidFill>
                            <a:srgbClr val="000000"/>
                          </a:solidFill>
                          <a:effectLst/>
                        </a:rPr>
                        <a:t>charming</a:t>
                      </a:r>
                      <a:endParaRPr lang="en-GB" sz="1800">
                        <a:effectLst/>
                      </a:endParaRPr>
                    </a:p>
                  </a:txBody>
                  <a:tcPr marL="72000" marR="9065" marT="9065" marB="9065"/>
                </a:tc>
                <a:extLst>
                  <a:ext uri="{0D108BD9-81ED-4DB2-BD59-A6C34878D82A}">
                    <a16:rowId xmlns:a16="http://schemas.microsoft.com/office/drawing/2014/main" val="2484391344"/>
                  </a:ext>
                </a:extLst>
              </a:tr>
              <a:tr h="312045">
                <a:tc>
                  <a:txBody>
                    <a:bodyPr/>
                    <a:lstStyle/>
                    <a:p>
                      <a:r>
                        <a:rPr lang="en-GB" sz="1800">
                          <a:solidFill>
                            <a:schemeClr val="accent1"/>
                          </a:solidFill>
                          <a:effectLst/>
                        </a:rPr>
                        <a:t>Caelius</a:t>
                      </a:r>
                    </a:p>
                  </a:txBody>
                  <a:tcPr marL="72000" marR="9065" marT="9065" marB="9065"/>
                </a:tc>
                <a:tc>
                  <a:txBody>
                    <a:bodyPr/>
                    <a:lstStyle/>
                    <a:p>
                      <a:r>
                        <a:rPr lang="en-GB" sz="1800">
                          <a:solidFill>
                            <a:srgbClr val="C00000"/>
                          </a:solidFill>
                          <a:effectLst/>
                        </a:rPr>
                        <a:t>Caelia</a:t>
                      </a:r>
                    </a:p>
                  </a:txBody>
                  <a:tcPr marL="72000" marR="9065" marT="9065" marB="9065"/>
                </a:tc>
                <a:tc>
                  <a:txBody>
                    <a:bodyPr/>
                    <a:lstStyle/>
                    <a:p>
                      <a:r>
                        <a:rPr lang="en-GB" sz="1800">
                          <a:solidFill>
                            <a:srgbClr val="000000"/>
                          </a:solidFill>
                          <a:effectLst/>
                        </a:rPr>
                        <a:t>heavenly</a:t>
                      </a:r>
                      <a:endParaRPr lang="en-GB" sz="1800">
                        <a:effectLst/>
                      </a:endParaRPr>
                    </a:p>
                  </a:txBody>
                  <a:tcPr marL="72000" marR="9065" marT="9065" marB="9065"/>
                </a:tc>
                <a:extLst>
                  <a:ext uri="{0D108BD9-81ED-4DB2-BD59-A6C34878D82A}">
                    <a16:rowId xmlns:a16="http://schemas.microsoft.com/office/drawing/2014/main" val="647283155"/>
                  </a:ext>
                </a:extLst>
              </a:tr>
              <a:tr h="312045">
                <a:tc>
                  <a:txBody>
                    <a:bodyPr/>
                    <a:lstStyle/>
                    <a:p>
                      <a:r>
                        <a:rPr lang="en-GB" sz="1800">
                          <a:solidFill>
                            <a:schemeClr val="accent1"/>
                          </a:solidFill>
                          <a:effectLst/>
                        </a:rPr>
                        <a:t>Celsus</a:t>
                      </a:r>
                    </a:p>
                  </a:txBody>
                  <a:tcPr marL="72000" marR="9065" marT="9065" marB="9065"/>
                </a:tc>
                <a:tc>
                  <a:txBody>
                    <a:bodyPr/>
                    <a:lstStyle/>
                    <a:p>
                      <a:r>
                        <a:rPr lang="en-GB" sz="1800">
                          <a:solidFill>
                            <a:srgbClr val="C00000"/>
                          </a:solidFill>
                          <a:effectLst/>
                        </a:rPr>
                        <a:t>Celsa</a:t>
                      </a:r>
                    </a:p>
                  </a:txBody>
                  <a:tcPr marL="72000" marR="9065" marT="9065" marB="9065"/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rgbClr val="000000"/>
                          </a:solidFill>
                          <a:effectLst/>
                        </a:rPr>
                        <a:t>tall</a:t>
                      </a:r>
                      <a:endParaRPr lang="en-GB" sz="1800" dirty="0">
                        <a:effectLst/>
                      </a:endParaRPr>
                    </a:p>
                  </a:txBody>
                  <a:tcPr marL="72000" marR="9065" marT="9065" marB="9065"/>
                </a:tc>
                <a:extLst>
                  <a:ext uri="{0D108BD9-81ED-4DB2-BD59-A6C34878D82A}">
                    <a16:rowId xmlns:a16="http://schemas.microsoft.com/office/drawing/2014/main" val="3244491503"/>
                  </a:ext>
                </a:extLst>
              </a:tr>
              <a:tr h="312045">
                <a:tc>
                  <a:txBody>
                    <a:bodyPr/>
                    <a:lstStyle/>
                    <a:p>
                      <a:r>
                        <a:rPr lang="en-GB" sz="1800">
                          <a:solidFill>
                            <a:schemeClr val="accent1"/>
                          </a:solidFill>
                          <a:effectLst/>
                        </a:rPr>
                        <a:t>Decimus</a:t>
                      </a:r>
                    </a:p>
                  </a:txBody>
                  <a:tcPr marL="72000" marR="9065" marT="9065" marB="9065"/>
                </a:tc>
                <a:tc>
                  <a:txBody>
                    <a:bodyPr/>
                    <a:lstStyle/>
                    <a:p>
                      <a:r>
                        <a:rPr lang="en-GB" sz="1800">
                          <a:solidFill>
                            <a:srgbClr val="C00000"/>
                          </a:solidFill>
                          <a:effectLst/>
                        </a:rPr>
                        <a:t>Decima</a:t>
                      </a:r>
                    </a:p>
                  </a:txBody>
                  <a:tcPr marL="72000" marR="9065" marT="9065" marB="9065"/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rgbClr val="000000"/>
                          </a:solidFill>
                          <a:effectLst/>
                        </a:rPr>
                        <a:t>tenth child</a:t>
                      </a:r>
                      <a:endParaRPr lang="en-GB" sz="1800" dirty="0">
                        <a:effectLst/>
                      </a:endParaRPr>
                    </a:p>
                  </a:txBody>
                  <a:tcPr marL="72000" marR="9065" marT="9065" marB="9065"/>
                </a:tc>
                <a:extLst>
                  <a:ext uri="{0D108BD9-81ED-4DB2-BD59-A6C34878D82A}">
                    <a16:rowId xmlns:a16="http://schemas.microsoft.com/office/drawing/2014/main" val="2295727953"/>
                  </a:ext>
                </a:extLst>
              </a:tr>
              <a:tr h="312045">
                <a:tc>
                  <a:txBody>
                    <a:bodyPr/>
                    <a:lstStyle/>
                    <a:p>
                      <a:r>
                        <a:rPr lang="en-GB" sz="1800">
                          <a:solidFill>
                            <a:schemeClr val="accent1"/>
                          </a:solidFill>
                          <a:effectLst/>
                        </a:rPr>
                        <a:t>Fabius</a:t>
                      </a:r>
                    </a:p>
                  </a:txBody>
                  <a:tcPr marL="72000" marR="9065" marT="9065" marB="9065"/>
                </a:tc>
                <a:tc>
                  <a:txBody>
                    <a:bodyPr/>
                    <a:lstStyle/>
                    <a:p>
                      <a:r>
                        <a:rPr lang="en-GB" sz="1800">
                          <a:solidFill>
                            <a:srgbClr val="C00000"/>
                          </a:solidFill>
                          <a:effectLst/>
                        </a:rPr>
                        <a:t>Fabia</a:t>
                      </a:r>
                    </a:p>
                  </a:txBody>
                  <a:tcPr marL="72000" marR="9065" marT="9065" marB="9065"/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rgbClr val="000000"/>
                          </a:solidFill>
                          <a:effectLst/>
                        </a:rPr>
                        <a:t>bean</a:t>
                      </a:r>
                      <a:endParaRPr lang="en-GB" sz="1800" dirty="0">
                        <a:effectLst/>
                      </a:endParaRPr>
                    </a:p>
                  </a:txBody>
                  <a:tcPr marL="72000" marR="9065" marT="9065" marB="9065"/>
                </a:tc>
                <a:extLst>
                  <a:ext uri="{0D108BD9-81ED-4DB2-BD59-A6C34878D82A}">
                    <a16:rowId xmlns:a16="http://schemas.microsoft.com/office/drawing/2014/main" val="3024246606"/>
                  </a:ext>
                </a:extLst>
              </a:tr>
              <a:tr h="312045">
                <a:tc>
                  <a:txBody>
                    <a:bodyPr/>
                    <a:lstStyle/>
                    <a:p>
                      <a:r>
                        <a:rPr lang="en-GB" sz="1800">
                          <a:solidFill>
                            <a:schemeClr val="accent1"/>
                          </a:solidFill>
                          <a:effectLst/>
                        </a:rPr>
                        <a:t>Faustus</a:t>
                      </a:r>
                    </a:p>
                  </a:txBody>
                  <a:tcPr marL="72000" marR="9065" marT="9065" marB="9065"/>
                </a:tc>
                <a:tc>
                  <a:txBody>
                    <a:bodyPr/>
                    <a:lstStyle/>
                    <a:p>
                      <a:r>
                        <a:rPr lang="en-GB" sz="1800" dirty="0" err="1">
                          <a:solidFill>
                            <a:srgbClr val="C00000"/>
                          </a:solidFill>
                          <a:effectLst/>
                        </a:rPr>
                        <a:t>Fausta</a:t>
                      </a:r>
                      <a:endParaRPr lang="en-GB" sz="1800" dirty="0">
                        <a:solidFill>
                          <a:srgbClr val="C00000"/>
                        </a:solidFill>
                        <a:effectLst/>
                      </a:endParaRPr>
                    </a:p>
                  </a:txBody>
                  <a:tcPr marL="72000" marR="9065" marT="9065" marB="9065"/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rgbClr val="000000"/>
                          </a:solidFill>
                          <a:effectLst/>
                        </a:rPr>
                        <a:t>lucky</a:t>
                      </a:r>
                      <a:endParaRPr lang="en-GB" sz="1800" dirty="0">
                        <a:effectLst/>
                      </a:endParaRPr>
                    </a:p>
                  </a:txBody>
                  <a:tcPr marL="72000" marR="9065" marT="9065" marB="9065"/>
                </a:tc>
                <a:extLst>
                  <a:ext uri="{0D108BD9-81ED-4DB2-BD59-A6C34878D82A}">
                    <a16:rowId xmlns:a16="http://schemas.microsoft.com/office/drawing/2014/main" val="1408424194"/>
                  </a:ext>
                </a:extLst>
              </a:tr>
              <a:tr h="312045">
                <a:tc>
                  <a:txBody>
                    <a:bodyPr/>
                    <a:lstStyle/>
                    <a:p>
                      <a:r>
                        <a:rPr lang="en-GB" sz="1800">
                          <a:solidFill>
                            <a:schemeClr val="accent1"/>
                          </a:solidFill>
                          <a:effectLst/>
                        </a:rPr>
                        <a:t>Flavius</a:t>
                      </a:r>
                    </a:p>
                  </a:txBody>
                  <a:tcPr marL="72000" marR="9065" marT="9065" marB="9065"/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rgbClr val="C00000"/>
                          </a:solidFill>
                          <a:effectLst/>
                        </a:rPr>
                        <a:t>Flavia</a:t>
                      </a:r>
                    </a:p>
                  </a:txBody>
                  <a:tcPr marL="72000" marR="9065" marT="9065" marB="9065"/>
                </a:tc>
                <a:tc>
                  <a:txBody>
                    <a:bodyPr/>
                    <a:lstStyle/>
                    <a:p>
                      <a:r>
                        <a:rPr lang="en-GB" sz="1800">
                          <a:solidFill>
                            <a:srgbClr val="000000"/>
                          </a:solidFill>
                          <a:effectLst/>
                        </a:rPr>
                        <a:t>golden-haired</a:t>
                      </a:r>
                      <a:endParaRPr lang="en-GB" sz="1800">
                        <a:effectLst/>
                      </a:endParaRPr>
                    </a:p>
                  </a:txBody>
                  <a:tcPr marL="72000" marR="9065" marT="9065" marB="9065"/>
                </a:tc>
                <a:extLst>
                  <a:ext uri="{0D108BD9-81ED-4DB2-BD59-A6C34878D82A}">
                    <a16:rowId xmlns:a16="http://schemas.microsoft.com/office/drawing/2014/main" val="3608371103"/>
                  </a:ext>
                </a:extLst>
              </a:tr>
              <a:tr h="312045">
                <a:tc>
                  <a:txBody>
                    <a:bodyPr/>
                    <a:lstStyle/>
                    <a:p>
                      <a:r>
                        <a:rPr lang="en-GB" sz="1800">
                          <a:solidFill>
                            <a:schemeClr val="accent1"/>
                          </a:solidFill>
                          <a:effectLst/>
                        </a:rPr>
                        <a:t>Hilarius</a:t>
                      </a:r>
                    </a:p>
                  </a:txBody>
                  <a:tcPr marL="72000" marR="9065" marT="9065" marB="9065"/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rgbClr val="C00000"/>
                          </a:solidFill>
                          <a:effectLst/>
                        </a:rPr>
                        <a:t>Hilaria</a:t>
                      </a:r>
                    </a:p>
                  </a:txBody>
                  <a:tcPr marL="72000" marR="9065" marT="9065" marB="9065"/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rgbClr val="000000"/>
                          </a:solidFill>
                          <a:effectLst/>
                        </a:rPr>
                        <a:t>cheerful</a:t>
                      </a:r>
                      <a:endParaRPr lang="en-GB" sz="1800" dirty="0">
                        <a:effectLst/>
                      </a:endParaRPr>
                    </a:p>
                  </a:txBody>
                  <a:tcPr marL="72000" marR="9065" marT="9065" marB="9065"/>
                </a:tc>
                <a:extLst>
                  <a:ext uri="{0D108BD9-81ED-4DB2-BD59-A6C34878D82A}">
                    <a16:rowId xmlns:a16="http://schemas.microsoft.com/office/drawing/2014/main" val="2074142440"/>
                  </a:ext>
                </a:extLst>
              </a:tr>
              <a:tr h="312045">
                <a:tc>
                  <a:txBody>
                    <a:bodyPr/>
                    <a:lstStyle/>
                    <a:p>
                      <a:r>
                        <a:rPr lang="en-GB" sz="1800">
                          <a:solidFill>
                            <a:schemeClr val="accent1"/>
                          </a:solidFill>
                          <a:effectLst/>
                        </a:rPr>
                        <a:t>Hortensius</a:t>
                      </a:r>
                    </a:p>
                  </a:txBody>
                  <a:tcPr marL="72000" marR="9065" marT="9065" marB="9065"/>
                </a:tc>
                <a:tc>
                  <a:txBody>
                    <a:bodyPr/>
                    <a:lstStyle/>
                    <a:p>
                      <a:r>
                        <a:rPr lang="en-GB" sz="1800">
                          <a:solidFill>
                            <a:srgbClr val="C00000"/>
                          </a:solidFill>
                          <a:effectLst/>
                        </a:rPr>
                        <a:t>Hortensia</a:t>
                      </a:r>
                    </a:p>
                  </a:txBody>
                  <a:tcPr marL="72000" marR="9065" marT="9065" marB="9065"/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rgbClr val="000000"/>
                          </a:solidFill>
                          <a:effectLst/>
                        </a:rPr>
                        <a:t>garden</a:t>
                      </a:r>
                      <a:endParaRPr lang="en-GB" sz="1800" dirty="0">
                        <a:effectLst/>
                      </a:endParaRPr>
                    </a:p>
                  </a:txBody>
                  <a:tcPr marL="72000" marR="9065" marT="9065" marB="9065"/>
                </a:tc>
                <a:extLst>
                  <a:ext uri="{0D108BD9-81ED-4DB2-BD59-A6C34878D82A}">
                    <a16:rowId xmlns:a16="http://schemas.microsoft.com/office/drawing/2014/main" val="305196790"/>
                  </a:ext>
                </a:extLst>
              </a:tr>
              <a:tr h="312045">
                <a:tc>
                  <a:txBody>
                    <a:bodyPr/>
                    <a:lstStyle/>
                    <a:p>
                      <a:r>
                        <a:rPr lang="en-GB" sz="1800" dirty="0" err="1">
                          <a:solidFill>
                            <a:schemeClr val="accent1"/>
                          </a:solidFill>
                          <a:effectLst/>
                        </a:rPr>
                        <a:t>Iulius</a:t>
                      </a:r>
                      <a:endParaRPr lang="en-GB" sz="1800" dirty="0">
                        <a:solidFill>
                          <a:schemeClr val="accent1"/>
                        </a:solidFill>
                        <a:effectLst/>
                      </a:endParaRPr>
                    </a:p>
                  </a:txBody>
                  <a:tcPr marL="72000" marR="9065" marT="9065" marB="9065"/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rgbClr val="C00000"/>
                          </a:solidFill>
                          <a:effectLst/>
                        </a:rPr>
                        <a:t>Iulia</a:t>
                      </a:r>
                    </a:p>
                  </a:txBody>
                  <a:tcPr marL="72000" marR="9065" marT="9065" marB="9065"/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rgbClr val="000000"/>
                          </a:solidFill>
                          <a:effectLst/>
                        </a:rPr>
                        <a:t>To do with Jupiter</a:t>
                      </a:r>
                      <a:endParaRPr lang="en-GB" sz="1800" dirty="0">
                        <a:effectLst/>
                      </a:endParaRPr>
                    </a:p>
                  </a:txBody>
                  <a:tcPr marL="72000" marR="9065" marT="9065" marB="9065"/>
                </a:tc>
                <a:extLst>
                  <a:ext uri="{0D108BD9-81ED-4DB2-BD59-A6C34878D82A}">
                    <a16:rowId xmlns:a16="http://schemas.microsoft.com/office/drawing/2014/main" val="255827297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DFF98CCA-B2DB-BC46-A466-C63207196EF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5793246"/>
              </p:ext>
            </p:extLst>
          </p:nvPr>
        </p:nvGraphicFramePr>
        <p:xfrm>
          <a:off x="6443099" y="1720153"/>
          <a:ext cx="5350697" cy="4368624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787485">
                  <a:extLst>
                    <a:ext uri="{9D8B030D-6E8A-4147-A177-3AD203B41FA5}">
                      <a16:colId xmlns:a16="http://schemas.microsoft.com/office/drawing/2014/main" val="4153151050"/>
                    </a:ext>
                  </a:extLst>
                </a:gridCol>
                <a:gridCol w="1775727">
                  <a:extLst>
                    <a:ext uri="{9D8B030D-6E8A-4147-A177-3AD203B41FA5}">
                      <a16:colId xmlns:a16="http://schemas.microsoft.com/office/drawing/2014/main" val="1048415238"/>
                    </a:ext>
                  </a:extLst>
                </a:gridCol>
                <a:gridCol w="1787485">
                  <a:extLst>
                    <a:ext uri="{9D8B030D-6E8A-4147-A177-3AD203B41FA5}">
                      <a16:colId xmlns:a16="http://schemas.microsoft.com/office/drawing/2014/main" val="3482455401"/>
                    </a:ext>
                  </a:extLst>
                </a:gridCol>
              </a:tblGrid>
              <a:tr h="336048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bg1"/>
                          </a:solidFill>
                          <a:effectLst/>
                        </a:rPr>
                        <a:t>male version</a:t>
                      </a:r>
                      <a:endParaRPr lang="en-GB" sz="180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72000" marR="9065" marT="9065" marB="9065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bg1"/>
                          </a:solidFill>
                          <a:effectLst/>
                        </a:rPr>
                        <a:t>female version</a:t>
                      </a:r>
                      <a:endParaRPr lang="en-GB" sz="180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72000" marR="9065" marT="9065" marB="9065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bg1"/>
                          </a:solidFill>
                          <a:effectLst/>
                        </a:rPr>
                        <a:t>meaning</a:t>
                      </a:r>
                      <a:endParaRPr lang="en-GB" sz="180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72000" marR="9065" marT="9065" marB="9065"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6782593"/>
                  </a:ext>
                </a:extLst>
              </a:tr>
              <a:tr h="336048">
                <a:tc>
                  <a:txBody>
                    <a:bodyPr/>
                    <a:lstStyle/>
                    <a:p>
                      <a:r>
                        <a:rPr lang="en-GB" sz="1800">
                          <a:solidFill>
                            <a:schemeClr val="accent1"/>
                          </a:solidFill>
                          <a:effectLst/>
                        </a:rPr>
                        <a:t>Lucius</a:t>
                      </a:r>
                    </a:p>
                  </a:txBody>
                  <a:tcPr marL="72000" marR="9065" marT="9065" marB="9065"/>
                </a:tc>
                <a:tc>
                  <a:txBody>
                    <a:bodyPr/>
                    <a:lstStyle/>
                    <a:p>
                      <a:r>
                        <a:rPr lang="en-GB" sz="1800">
                          <a:solidFill>
                            <a:srgbClr val="C00000"/>
                          </a:solidFill>
                          <a:effectLst/>
                        </a:rPr>
                        <a:t>Lucia</a:t>
                      </a:r>
                    </a:p>
                  </a:txBody>
                  <a:tcPr marL="72000" marR="9065" marT="9065" marB="9065"/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rgbClr val="000000"/>
                          </a:solidFill>
                          <a:effectLst/>
                        </a:rPr>
                        <a:t>light, shining</a:t>
                      </a:r>
                      <a:endParaRPr lang="en-GB" sz="1800" dirty="0">
                        <a:effectLst/>
                      </a:endParaRPr>
                    </a:p>
                  </a:txBody>
                  <a:tcPr marL="72000" marR="9065" marT="9065" marB="9065"/>
                </a:tc>
                <a:extLst>
                  <a:ext uri="{0D108BD9-81ED-4DB2-BD59-A6C34878D82A}">
                    <a16:rowId xmlns:a16="http://schemas.microsoft.com/office/drawing/2014/main" val="2476964815"/>
                  </a:ext>
                </a:extLst>
              </a:tr>
              <a:tr h="336048">
                <a:tc>
                  <a:txBody>
                    <a:bodyPr/>
                    <a:lstStyle/>
                    <a:p>
                      <a:r>
                        <a:rPr lang="en-GB" sz="1800">
                          <a:solidFill>
                            <a:schemeClr val="accent1"/>
                          </a:solidFill>
                          <a:effectLst/>
                        </a:rPr>
                        <a:t>Lucretius</a:t>
                      </a:r>
                    </a:p>
                  </a:txBody>
                  <a:tcPr marL="72000" marR="9065" marT="9065" marB="9065"/>
                </a:tc>
                <a:tc>
                  <a:txBody>
                    <a:bodyPr/>
                    <a:lstStyle/>
                    <a:p>
                      <a:r>
                        <a:rPr lang="en-GB" sz="1800">
                          <a:solidFill>
                            <a:srgbClr val="C00000"/>
                          </a:solidFill>
                          <a:effectLst/>
                        </a:rPr>
                        <a:t>Lucretia</a:t>
                      </a:r>
                    </a:p>
                  </a:txBody>
                  <a:tcPr marL="72000" marR="9065" marT="9065" marB="9065"/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rgbClr val="000000"/>
                          </a:solidFill>
                          <a:effectLst/>
                        </a:rPr>
                        <a:t>wealthy</a:t>
                      </a:r>
                      <a:endParaRPr lang="en-GB" sz="1800" dirty="0">
                        <a:effectLst/>
                      </a:endParaRPr>
                    </a:p>
                  </a:txBody>
                  <a:tcPr marL="72000" marR="9065" marT="9065" marB="9065"/>
                </a:tc>
                <a:extLst>
                  <a:ext uri="{0D108BD9-81ED-4DB2-BD59-A6C34878D82A}">
                    <a16:rowId xmlns:a16="http://schemas.microsoft.com/office/drawing/2014/main" val="1221983760"/>
                  </a:ext>
                </a:extLst>
              </a:tr>
              <a:tr h="336048">
                <a:tc>
                  <a:txBody>
                    <a:bodyPr/>
                    <a:lstStyle/>
                    <a:p>
                      <a:r>
                        <a:rPr lang="en-GB" sz="1800">
                          <a:solidFill>
                            <a:schemeClr val="accent1"/>
                          </a:solidFill>
                          <a:effectLst/>
                        </a:rPr>
                        <a:t>Marcus</a:t>
                      </a:r>
                    </a:p>
                  </a:txBody>
                  <a:tcPr marL="72000" marR="9065" marT="9065" marB="9065"/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rgbClr val="C00000"/>
                          </a:solidFill>
                          <a:effectLst/>
                        </a:rPr>
                        <a:t>Marcia</a:t>
                      </a:r>
                    </a:p>
                  </a:txBody>
                  <a:tcPr marL="72000" marR="9065" marT="9065" marB="9065"/>
                </a:tc>
                <a:tc>
                  <a:txBody>
                    <a:bodyPr/>
                    <a:lstStyle/>
                    <a:p>
                      <a:r>
                        <a:rPr lang="en-GB" sz="1800">
                          <a:solidFill>
                            <a:srgbClr val="000000"/>
                          </a:solidFill>
                          <a:effectLst/>
                        </a:rPr>
                        <a:t>to do with Mars</a:t>
                      </a:r>
                      <a:endParaRPr lang="en-GB" sz="1800">
                        <a:effectLst/>
                      </a:endParaRPr>
                    </a:p>
                  </a:txBody>
                  <a:tcPr marL="72000" marR="9065" marT="9065" marB="9065"/>
                </a:tc>
                <a:extLst>
                  <a:ext uri="{0D108BD9-81ED-4DB2-BD59-A6C34878D82A}">
                    <a16:rowId xmlns:a16="http://schemas.microsoft.com/office/drawing/2014/main" val="920052627"/>
                  </a:ext>
                </a:extLst>
              </a:tr>
              <a:tr h="336048">
                <a:tc>
                  <a:txBody>
                    <a:bodyPr/>
                    <a:lstStyle/>
                    <a:p>
                      <a:r>
                        <a:rPr lang="en-GB" sz="1800">
                          <a:solidFill>
                            <a:schemeClr val="accent1"/>
                          </a:solidFill>
                          <a:effectLst/>
                        </a:rPr>
                        <a:t>Marinus</a:t>
                      </a:r>
                    </a:p>
                  </a:txBody>
                  <a:tcPr marL="72000" marR="9065" marT="9065" marB="9065"/>
                </a:tc>
                <a:tc>
                  <a:txBody>
                    <a:bodyPr/>
                    <a:lstStyle/>
                    <a:p>
                      <a:r>
                        <a:rPr lang="en-GB" sz="1800">
                          <a:solidFill>
                            <a:srgbClr val="C00000"/>
                          </a:solidFill>
                          <a:effectLst/>
                        </a:rPr>
                        <a:t>Marina</a:t>
                      </a:r>
                    </a:p>
                  </a:txBody>
                  <a:tcPr marL="72000" marR="9065" marT="9065" marB="9065"/>
                </a:tc>
                <a:tc>
                  <a:txBody>
                    <a:bodyPr/>
                    <a:lstStyle/>
                    <a:p>
                      <a:r>
                        <a:rPr lang="en-GB" sz="1800">
                          <a:solidFill>
                            <a:srgbClr val="000000"/>
                          </a:solidFill>
                          <a:effectLst/>
                        </a:rPr>
                        <a:t>sea</a:t>
                      </a:r>
                      <a:endParaRPr lang="en-GB" sz="1800">
                        <a:effectLst/>
                      </a:endParaRPr>
                    </a:p>
                  </a:txBody>
                  <a:tcPr marL="72000" marR="9065" marT="9065" marB="9065"/>
                </a:tc>
                <a:extLst>
                  <a:ext uri="{0D108BD9-81ED-4DB2-BD59-A6C34878D82A}">
                    <a16:rowId xmlns:a16="http://schemas.microsoft.com/office/drawing/2014/main" val="3772823004"/>
                  </a:ext>
                </a:extLst>
              </a:tr>
              <a:tr h="336048">
                <a:tc>
                  <a:txBody>
                    <a:bodyPr/>
                    <a:lstStyle/>
                    <a:p>
                      <a:r>
                        <a:rPr lang="en-GB" sz="1800">
                          <a:solidFill>
                            <a:schemeClr val="accent1"/>
                          </a:solidFill>
                          <a:effectLst/>
                        </a:rPr>
                        <a:t>Maximus</a:t>
                      </a:r>
                    </a:p>
                  </a:txBody>
                  <a:tcPr marL="72000" marR="9065" marT="9065" marB="9065"/>
                </a:tc>
                <a:tc>
                  <a:txBody>
                    <a:bodyPr/>
                    <a:lstStyle/>
                    <a:p>
                      <a:r>
                        <a:rPr lang="en-GB" sz="1800">
                          <a:solidFill>
                            <a:srgbClr val="C00000"/>
                          </a:solidFill>
                          <a:effectLst/>
                        </a:rPr>
                        <a:t>Maxima</a:t>
                      </a:r>
                    </a:p>
                  </a:txBody>
                  <a:tcPr marL="72000" marR="9065" marT="9065" marB="9065"/>
                </a:tc>
                <a:tc>
                  <a:txBody>
                    <a:bodyPr/>
                    <a:lstStyle/>
                    <a:p>
                      <a:r>
                        <a:rPr lang="en-GB" sz="1800">
                          <a:solidFill>
                            <a:srgbClr val="000000"/>
                          </a:solidFill>
                          <a:effectLst/>
                        </a:rPr>
                        <a:t>greatest</a:t>
                      </a:r>
                      <a:endParaRPr lang="en-GB" sz="1800">
                        <a:effectLst/>
                      </a:endParaRPr>
                    </a:p>
                  </a:txBody>
                  <a:tcPr marL="72000" marR="9065" marT="9065" marB="9065"/>
                </a:tc>
                <a:extLst>
                  <a:ext uri="{0D108BD9-81ED-4DB2-BD59-A6C34878D82A}">
                    <a16:rowId xmlns:a16="http://schemas.microsoft.com/office/drawing/2014/main" val="296135195"/>
                  </a:ext>
                </a:extLst>
              </a:tr>
              <a:tr h="336048">
                <a:tc>
                  <a:txBody>
                    <a:bodyPr/>
                    <a:lstStyle/>
                    <a:p>
                      <a:r>
                        <a:rPr lang="en-GB" sz="1800">
                          <a:solidFill>
                            <a:schemeClr val="accent1"/>
                          </a:solidFill>
                          <a:effectLst/>
                        </a:rPr>
                        <a:t>Octavius</a:t>
                      </a:r>
                    </a:p>
                  </a:txBody>
                  <a:tcPr marL="72000" marR="9065" marT="9065" marB="9065"/>
                </a:tc>
                <a:tc>
                  <a:txBody>
                    <a:bodyPr/>
                    <a:lstStyle/>
                    <a:p>
                      <a:r>
                        <a:rPr lang="en-GB" sz="1800">
                          <a:solidFill>
                            <a:srgbClr val="C00000"/>
                          </a:solidFill>
                          <a:effectLst/>
                        </a:rPr>
                        <a:t>Octavia</a:t>
                      </a:r>
                    </a:p>
                  </a:txBody>
                  <a:tcPr marL="72000" marR="9065" marT="9065" marB="9065"/>
                </a:tc>
                <a:tc>
                  <a:txBody>
                    <a:bodyPr/>
                    <a:lstStyle/>
                    <a:p>
                      <a:r>
                        <a:rPr lang="en-GB" sz="1800">
                          <a:solidFill>
                            <a:srgbClr val="000000"/>
                          </a:solidFill>
                          <a:effectLst/>
                        </a:rPr>
                        <a:t>eighth child</a:t>
                      </a:r>
                      <a:endParaRPr lang="en-GB" sz="1800">
                        <a:effectLst/>
                      </a:endParaRPr>
                    </a:p>
                  </a:txBody>
                  <a:tcPr marL="72000" marR="9065" marT="9065" marB="9065"/>
                </a:tc>
                <a:extLst>
                  <a:ext uri="{0D108BD9-81ED-4DB2-BD59-A6C34878D82A}">
                    <a16:rowId xmlns:a16="http://schemas.microsoft.com/office/drawing/2014/main" val="3654924010"/>
                  </a:ext>
                </a:extLst>
              </a:tr>
              <a:tr h="336048">
                <a:tc>
                  <a:txBody>
                    <a:bodyPr/>
                    <a:lstStyle/>
                    <a:p>
                      <a:r>
                        <a:rPr lang="en-GB" sz="1800">
                          <a:solidFill>
                            <a:schemeClr val="accent1"/>
                          </a:solidFill>
                          <a:effectLst/>
                        </a:rPr>
                        <a:t>Paulus</a:t>
                      </a:r>
                    </a:p>
                  </a:txBody>
                  <a:tcPr marL="72000" marR="9065" marT="9065" marB="9065"/>
                </a:tc>
                <a:tc>
                  <a:txBody>
                    <a:bodyPr/>
                    <a:lstStyle/>
                    <a:p>
                      <a:r>
                        <a:rPr lang="en-GB" sz="1800">
                          <a:solidFill>
                            <a:srgbClr val="C00000"/>
                          </a:solidFill>
                          <a:effectLst/>
                        </a:rPr>
                        <a:t>Paula</a:t>
                      </a:r>
                    </a:p>
                  </a:txBody>
                  <a:tcPr marL="72000" marR="9065" marT="9065" marB="9065"/>
                </a:tc>
                <a:tc>
                  <a:txBody>
                    <a:bodyPr/>
                    <a:lstStyle/>
                    <a:p>
                      <a:r>
                        <a:rPr lang="en-GB" sz="1800">
                          <a:solidFill>
                            <a:srgbClr val="000000"/>
                          </a:solidFill>
                          <a:effectLst/>
                        </a:rPr>
                        <a:t>humble</a:t>
                      </a:r>
                      <a:endParaRPr lang="en-GB" sz="1800">
                        <a:effectLst/>
                      </a:endParaRPr>
                    </a:p>
                  </a:txBody>
                  <a:tcPr marL="72000" marR="9065" marT="9065" marB="9065"/>
                </a:tc>
                <a:extLst>
                  <a:ext uri="{0D108BD9-81ED-4DB2-BD59-A6C34878D82A}">
                    <a16:rowId xmlns:a16="http://schemas.microsoft.com/office/drawing/2014/main" val="1104618287"/>
                  </a:ext>
                </a:extLst>
              </a:tr>
              <a:tr h="336048">
                <a:tc>
                  <a:txBody>
                    <a:bodyPr/>
                    <a:lstStyle/>
                    <a:p>
                      <a:r>
                        <a:rPr lang="en-GB" sz="1800">
                          <a:solidFill>
                            <a:schemeClr val="accent1"/>
                          </a:solidFill>
                          <a:effectLst/>
                        </a:rPr>
                        <a:t>Primus</a:t>
                      </a:r>
                    </a:p>
                  </a:txBody>
                  <a:tcPr marL="72000" marR="9065" marT="9065" marB="9065"/>
                </a:tc>
                <a:tc>
                  <a:txBody>
                    <a:bodyPr/>
                    <a:lstStyle/>
                    <a:p>
                      <a:r>
                        <a:rPr lang="en-GB" sz="1800">
                          <a:solidFill>
                            <a:srgbClr val="C00000"/>
                          </a:solidFill>
                          <a:effectLst/>
                        </a:rPr>
                        <a:t>Prima</a:t>
                      </a:r>
                    </a:p>
                  </a:txBody>
                  <a:tcPr marL="72000" marR="9065" marT="9065" marB="9065"/>
                </a:tc>
                <a:tc>
                  <a:txBody>
                    <a:bodyPr/>
                    <a:lstStyle/>
                    <a:p>
                      <a:r>
                        <a:rPr lang="en-GB" sz="1800">
                          <a:solidFill>
                            <a:srgbClr val="000000"/>
                          </a:solidFill>
                          <a:effectLst/>
                        </a:rPr>
                        <a:t>first child</a:t>
                      </a:r>
                      <a:endParaRPr lang="en-GB" sz="1800">
                        <a:effectLst/>
                      </a:endParaRPr>
                    </a:p>
                  </a:txBody>
                  <a:tcPr marL="72000" marR="9065" marT="9065" marB="9065"/>
                </a:tc>
                <a:extLst>
                  <a:ext uri="{0D108BD9-81ED-4DB2-BD59-A6C34878D82A}">
                    <a16:rowId xmlns:a16="http://schemas.microsoft.com/office/drawing/2014/main" val="1439603643"/>
                  </a:ext>
                </a:extLst>
              </a:tr>
              <a:tr h="336048">
                <a:tc>
                  <a:txBody>
                    <a:bodyPr/>
                    <a:lstStyle/>
                    <a:p>
                      <a:r>
                        <a:rPr lang="en-GB" sz="1800">
                          <a:solidFill>
                            <a:schemeClr val="accent1"/>
                          </a:solidFill>
                          <a:effectLst/>
                        </a:rPr>
                        <a:t>Quintus</a:t>
                      </a:r>
                    </a:p>
                  </a:txBody>
                  <a:tcPr marL="72000" marR="9065" marT="9065" marB="9065"/>
                </a:tc>
                <a:tc>
                  <a:txBody>
                    <a:bodyPr/>
                    <a:lstStyle/>
                    <a:p>
                      <a:r>
                        <a:rPr lang="en-GB" sz="1800">
                          <a:solidFill>
                            <a:srgbClr val="C00000"/>
                          </a:solidFill>
                          <a:effectLst/>
                        </a:rPr>
                        <a:t>Quinta</a:t>
                      </a:r>
                    </a:p>
                  </a:txBody>
                  <a:tcPr marL="72000" marR="9065" marT="9065" marB="9065"/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rgbClr val="000000"/>
                          </a:solidFill>
                          <a:effectLst/>
                        </a:rPr>
                        <a:t>fifth child</a:t>
                      </a:r>
                      <a:endParaRPr lang="en-GB" sz="1800" dirty="0">
                        <a:effectLst/>
                      </a:endParaRPr>
                    </a:p>
                  </a:txBody>
                  <a:tcPr marL="72000" marR="9065" marT="9065" marB="9065"/>
                </a:tc>
                <a:extLst>
                  <a:ext uri="{0D108BD9-81ED-4DB2-BD59-A6C34878D82A}">
                    <a16:rowId xmlns:a16="http://schemas.microsoft.com/office/drawing/2014/main" val="2899467064"/>
                  </a:ext>
                </a:extLst>
              </a:tr>
              <a:tr h="336048">
                <a:tc>
                  <a:txBody>
                    <a:bodyPr/>
                    <a:lstStyle/>
                    <a:p>
                      <a:r>
                        <a:rPr lang="en-GB" sz="1800">
                          <a:solidFill>
                            <a:schemeClr val="accent1"/>
                          </a:solidFill>
                          <a:effectLst/>
                        </a:rPr>
                        <a:t>Tacitus</a:t>
                      </a:r>
                    </a:p>
                  </a:txBody>
                  <a:tcPr marL="72000" marR="9065" marT="9065" marB="9065"/>
                </a:tc>
                <a:tc>
                  <a:txBody>
                    <a:bodyPr/>
                    <a:lstStyle/>
                    <a:p>
                      <a:r>
                        <a:rPr lang="en-GB" sz="1800">
                          <a:solidFill>
                            <a:srgbClr val="C00000"/>
                          </a:solidFill>
                          <a:effectLst/>
                        </a:rPr>
                        <a:t>Tacita</a:t>
                      </a:r>
                    </a:p>
                  </a:txBody>
                  <a:tcPr marL="72000" marR="9065" marT="9065" marB="9065"/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rgbClr val="000000"/>
                          </a:solidFill>
                          <a:effectLst/>
                        </a:rPr>
                        <a:t>quiet</a:t>
                      </a:r>
                      <a:endParaRPr lang="en-GB" sz="1800" dirty="0">
                        <a:effectLst/>
                      </a:endParaRPr>
                    </a:p>
                  </a:txBody>
                  <a:tcPr marL="72000" marR="9065" marT="9065" marB="9065"/>
                </a:tc>
                <a:extLst>
                  <a:ext uri="{0D108BD9-81ED-4DB2-BD59-A6C34878D82A}">
                    <a16:rowId xmlns:a16="http://schemas.microsoft.com/office/drawing/2014/main" val="374558407"/>
                  </a:ext>
                </a:extLst>
              </a:tr>
              <a:tr h="336048">
                <a:tc>
                  <a:txBody>
                    <a:bodyPr/>
                    <a:lstStyle/>
                    <a:p>
                      <a:r>
                        <a:rPr lang="en-GB" sz="1800" dirty="0" err="1">
                          <a:solidFill>
                            <a:schemeClr val="accent1"/>
                          </a:solidFill>
                          <a:effectLst/>
                        </a:rPr>
                        <a:t>Valerius</a:t>
                      </a:r>
                      <a:endParaRPr lang="en-GB" sz="1800" dirty="0">
                        <a:solidFill>
                          <a:schemeClr val="accent1"/>
                        </a:solidFill>
                        <a:effectLst/>
                      </a:endParaRPr>
                    </a:p>
                  </a:txBody>
                  <a:tcPr marL="72000" marR="9065" marT="9065" marB="9065"/>
                </a:tc>
                <a:tc>
                  <a:txBody>
                    <a:bodyPr/>
                    <a:lstStyle/>
                    <a:p>
                      <a:r>
                        <a:rPr lang="en-GB" sz="1800">
                          <a:solidFill>
                            <a:srgbClr val="C00000"/>
                          </a:solidFill>
                          <a:effectLst/>
                        </a:rPr>
                        <a:t>Valeria</a:t>
                      </a:r>
                    </a:p>
                  </a:txBody>
                  <a:tcPr marL="72000" marR="9065" marT="9065" marB="9065"/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rgbClr val="000000"/>
                          </a:solidFill>
                          <a:effectLst/>
                        </a:rPr>
                        <a:t>strong, healthy</a:t>
                      </a:r>
                      <a:endParaRPr lang="en-GB" sz="1800" dirty="0">
                        <a:effectLst/>
                      </a:endParaRPr>
                    </a:p>
                  </a:txBody>
                  <a:tcPr marL="72000" marR="9065" marT="9065" marB="9065"/>
                </a:tc>
                <a:extLst>
                  <a:ext uri="{0D108BD9-81ED-4DB2-BD59-A6C34878D82A}">
                    <a16:rowId xmlns:a16="http://schemas.microsoft.com/office/drawing/2014/main" val="1124655188"/>
                  </a:ext>
                </a:extLst>
              </a:tr>
              <a:tr h="336048">
                <a:tc>
                  <a:txBody>
                    <a:bodyPr/>
                    <a:lstStyle/>
                    <a:p>
                      <a:r>
                        <a:rPr lang="en-GB" sz="1800" dirty="0" err="1">
                          <a:solidFill>
                            <a:schemeClr val="accent1"/>
                          </a:solidFill>
                          <a:effectLst/>
                        </a:rPr>
                        <a:t>Varius</a:t>
                      </a:r>
                      <a:endParaRPr lang="en-GB" sz="1800" dirty="0">
                        <a:solidFill>
                          <a:schemeClr val="accent1"/>
                        </a:solidFill>
                        <a:effectLst/>
                      </a:endParaRPr>
                    </a:p>
                  </a:txBody>
                  <a:tcPr marL="72000" marR="9065" marT="9065" marB="9065"/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rgbClr val="C00000"/>
                          </a:solidFill>
                          <a:effectLst/>
                        </a:rPr>
                        <a:t>Varia</a:t>
                      </a:r>
                    </a:p>
                  </a:txBody>
                  <a:tcPr marL="72000" marR="9065" marT="9065" marB="9065"/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rgbClr val="000000"/>
                          </a:solidFill>
                          <a:effectLst/>
                        </a:rPr>
                        <a:t>versatile</a:t>
                      </a:r>
                      <a:endParaRPr lang="en-GB" sz="1800" dirty="0">
                        <a:effectLst/>
                      </a:endParaRPr>
                    </a:p>
                  </a:txBody>
                  <a:tcPr marL="72000" marR="9065" marT="9065" marB="9065"/>
                </a:tc>
                <a:extLst>
                  <a:ext uri="{0D108BD9-81ED-4DB2-BD59-A6C34878D82A}">
                    <a16:rowId xmlns:a16="http://schemas.microsoft.com/office/drawing/2014/main" val="289069257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349279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24001</TotalTime>
  <Words>211</Words>
  <Application>Microsoft Office PowerPoint</Application>
  <PresentationFormat>Widescreen</PresentationFormat>
  <Paragraphs>185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Roman name picker</vt:lpstr>
      <vt:lpstr>What does your Roman name mean?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Maximum Classics</dc:title>
  <dc:creator>Charlie Andrew</dc:creator>
  <cp:lastModifiedBy>N Harrop</cp:lastModifiedBy>
  <cp:revision>795</cp:revision>
  <dcterms:created xsi:type="dcterms:W3CDTF">2020-08-26T13:00:26Z</dcterms:created>
  <dcterms:modified xsi:type="dcterms:W3CDTF">2021-12-07T23:49:04Z</dcterms:modified>
</cp:coreProperties>
</file>